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2"/>
  </p:sldMasterIdLst>
  <p:notesMasterIdLst>
    <p:notesMasterId r:id="rId27"/>
  </p:notesMasterIdLst>
  <p:handoutMasterIdLst>
    <p:handoutMasterId r:id="rId28"/>
  </p:handoutMasterIdLst>
  <p:sldIdLst>
    <p:sldId id="256" r:id="rId3"/>
    <p:sldId id="257" r:id="rId4"/>
    <p:sldId id="270" r:id="rId5"/>
    <p:sldId id="272" r:id="rId6"/>
    <p:sldId id="269" r:id="rId7"/>
    <p:sldId id="264" r:id="rId8"/>
    <p:sldId id="268" r:id="rId9"/>
    <p:sldId id="284" r:id="rId10"/>
    <p:sldId id="285" r:id="rId11"/>
    <p:sldId id="286" r:id="rId12"/>
    <p:sldId id="273" r:id="rId13"/>
    <p:sldId id="263" r:id="rId14"/>
    <p:sldId id="274" r:id="rId15"/>
    <p:sldId id="259" r:id="rId16"/>
    <p:sldId id="275" r:id="rId17"/>
    <p:sldId id="276" r:id="rId18"/>
    <p:sldId id="277" r:id="rId19"/>
    <p:sldId id="278" r:id="rId20"/>
    <p:sldId id="280" r:id="rId21"/>
    <p:sldId id="279" r:id="rId22"/>
    <p:sldId id="281" r:id="rId23"/>
    <p:sldId id="282" r:id="rId24"/>
    <p:sldId id="283" r:id="rId25"/>
    <p:sldId id="258"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E9E"/>
    <a:srgbClr val="8801C5"/>
    <a:srgbClr val="0079C1"/>
    <a:srgbClr val="00539B"/>
    <a:srgbClr val="8C2245"/>
    <a:srgbClr val="D77700"/>
    <a:srgbClr val="5D245A"/>
    <a:srgbClr val="7EA6D7"/>
    <a:srgbClr val="FED216"/>
    <a:srgbClr val="90C14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328"/>
    <p:restoredTop sz="97662"/>
  </p:normalViewPr>
  <p:slideViewPr>
    <p:cSldViewPr snapToGrid="0" snapToObjects="1">
      <p:cViewPr varScale="1">
        <p:scale>
          <a:sx n="115" d="100"/>
          <a:sy n="115" d="100"/>
        </p:scale>
        <p:origin x="1914"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3A43355-2C79-4BCD-94E0-E57B334513FE}" type="datetimeFigureOut">
              <a:rPr lang="en-GB" smtClean="0"/>
              <a:t>17/11/2021</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92078B8-56A5-483E-B2AC-7CC08DB8EAEA}" type="slidenum">
              <a:rPr lang="en-GB" smtClean="0"/>
              <a:t>‹#›</a:t>
            </a:fld>
            <a:endParaRPr lang="en-GB"/>
          </a:p>
        </p:txBody>
      </p:sp>
    </p:spTree>
    <p:extLst>
      <p:ext uri="{BB962C8B-B14F-4D97-AF65-F5344CB8AC3E}">
        <p14:creationId xmlns:p14="http://schemas.microsoft.com/office/powerpoint/2010/main" val="37770648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EC66B57-28E0-4E38-87D4-9539A7B85028}" type="datetimeFigureOut">
              <a:rPr lang="en-GB" smtClean="0"/>
              <a:t>17/11/2021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5F42B9-5651-469A-BEA2-DC413CBE1349}" type="slidenum">
              <a:rPr lang="en-GB" smtClean="0"/>
              <a:t>‹#›</a:t>
            </a:fld>
            <a:endParaRPr lang="en-GB"/>
          </a:p>
        </p:txBody>
      </p:sp>
    </p:spTree>
    <p:extLst>
      <p:ext uri="{BB962C8B-B14F-4D97-AF65-F5344CB8AC3E}">
        <p14:creationId xmlns:p14="http://schemas.microsoft.com/office/powerpoint/2010/main" val="3681107475"/>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55F42B9-5651-469A-BEA2-DC413CBE1349}" type="slidenum">
              <a:rPr lang="en-GB" smtClean="0"/>
              <a:t>1</a:t>
            </a:fld>
            <a:endParaRPr lang="en-GB"/>
          </a:p>
        </p:txBody>
      </p:sp>
    </p:spTree>
    <p:extLst>
      <p:ext uri="{BB962C8B-B14F-4D97-AF65-F5344CB8AC3E}">
        <p14:creationId xmlns:p14="http://schemas.microsoft.com/office/powerpoint/2010/main" val="22739774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55F42B9-5651-469A-BEA2-DC413CBE1349}" type="slidenum">
              <a:rPr lang="en-GB" smtClean="0"/>
              <a:t>10</a:t>
            </a:fld>
            <a:endParaRPr lang="en-GB"/>
          </a:p>
        </p:txBody>
      </p:sp>
    </p:spTree>
    <p:extLst>
      <p:ext uri="{BB962C8B-B14F-4D97-AF65-F5344CB8AC3E}">
        <p14:creationId xmlns:p14="http://schemas.microsoft.com/office/powerpoint/2010/main" val="3485612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55F42B9-5651-469A-BEA2-DC413CBE1349}" type="slidenum">
              <a:rPr lang="en-GB" smtClean="0"/>
              <a:t>11</a:t>
            </a:fld>
            <a:endParaRPr lang="en-GB"/>
          </a:p>
        </p:txBody>
      </p:sp>
    </p:spTree>
    <p:extLst>
      <p:ext uri="{BB962C8B-B14F-4D97-AF65-F5344CB8AC3E}">
        <p14:creationId xmlns:p14="http://schemas.microsoft.com/office/powerpoint/2010/main" val="27611345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55F42B9-5651-469A-BEA2-DC413CBE1349}" type="slidenum">
              <a:rPr lang="en-GB" smtClean="0"/>
              <a:t>12</a:t>
            </a:fld>
            <a:endParaRPr lang="en-GB"/>
          </a:p>
        </p:txBody>
      </p:sp>
    </p:spTree>
    <p:extLst>
      <p:ext uri="{BB962C8B-B14F-4D97-AF65-F5344CB8AC3E}">
        <p14:creationId xmlns:p14="http://schemas.microsoft.com/office/powerpoint/2010/main" val="10330291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55F42B9-5651-469A-BEA2-DC413CBE1349}" type="slidenum">
              <a:rPr lang="en-GB" smtClean="0"/>
              <a:t>13</a:t>
            </a:fld>
            <a:endParaRPr lang="en-GB"/>
          </a:p>
        </p:txBody>
      </p:sp>
    </p:spTree>
    <p:extLst>
      <p:ext uri="{BB962C8B-B14F-4D97-AF65-F5344CB8AC3E}">
        <p14:creationId xmlns:p14="http://schemas.microsoft.com/office/powerpoint/2010/main" val="41736075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55F42B9-5651-469A-BEA2-DC413CBE1349}" type="slidenum">
              <a:rPr lang="en-GB" smtClean="0"/>
              <a:t>14</a:t>
            </a:fld>
            <a:endParaRPr lang="en-GB"/>
          </a:p>
        </p:txBody>
      </p:sp>
    </p:spTree>
    <p:extLst>
      <p:ext uri="{BB962C8B-B14F-4D97-AF65-F5344CB8AC3E}">
        <p14:creationId xmlns:p14="http://schemas.microsoft.com/office/powerpoint/2010/main" val="23201746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55F42B9-5651-469A-BEA2-DC413CBE1349}" type="slidenum">
              <a:rPr lang="en-GB" smtClean="0"/>
              <a:t>15</a:t>
            </a:fld>
            <a:endParaRPr lang="en-GB"/>
          </a:p>
        </p:txBody>
      </p:sp>
    </p:spTree>
    <p:extLst>
      <p:ext uri="{BB962C8B-B14F-4D97-AF65-F5344CB8AC3E}">
        <p14:creationId xmlns:p14="http://schemas.microsoft.com/office/powerpoint/2010/main" val="6259368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55F42B9-5651-469A-BEA2-DC413CBE1349}" type="slidenum">
              <a:rPr lang="en-GB" smtClean="0"/>
              <a:t>16</a:t>
            </a:fld>
            <a:endParaRPr lang="en-GB"/>
          </a:p>
        </p:txBody>
      </p:sp>
    </p:spTree>
    <p:extLst>
      <p:ext uri="{BB962C8B-B14F-4D97-AF65-F5344CB8AC3E}">
        <p14:creationId xmlns:p14="http://schemas.microsoft.com/office/powerpoint/2010/main" val="14243564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55F42B9-5651-469A-BEA2-DC413CBE1349}" type="slidenum">
              <a:rPr lang="en-GB" smtClean="0"/>
              <a:t>17</a:t>
            </a:fld>
            <a:endParaRPr lang="en-GB"/>
          </a:p>
        </p:txBody>
      </p:sp>
    </p:spTree>
    <p:extLst>
      <p:ext uri="{BB962C8B-B14F-4D97-AF65-F5344CB8AC3E}">
        <p14:creationId xmlns:p14="http://schemas.microsoft.com/office/powerpoint/2010/main" val="17592826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55F42B9-5651-469A-BEA2-DC413CBE1349}" type="slidenum">
              <a:rPr lang="en-GB" smtClean="0"/>
              <a:t>18</a:t>
            </a:fld>
            <a:endParaRPr lang="en-GB"/>
          </a:p>
        </p:txBody>
      </p:sp>
    </p:spTree>
    <p:extLst>
      <p:ext uri="{BB962C8B-B14F-4D97-AF65-F5344CB8AC3E}">
        <p14:creationId xmlns:p14="http://schemas.microsoft.com/office/powerpoint/2010/main" val="30533657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55F42B9-5651-469A-BEA2-DC413CBE1349}" type="slidenum">
              <a:rPr lang="en-GB" smtClean="0"/>
              <a:t>19</a:t>
            </a:fld>
            <a:endParaRPr lang="en-GB"/>
          </a:p>
        </p:txBody>
      </p:sp>
    </p:spTree>
    <p:extLst>
      <p:ext uri="{BB962C8B-B14F-4D97-AF65-F5344CB8AC3E}">
        <p14:creationId xmlns:p14="http://schemas.microsoft.com/office/powerpoint/2010/main" val="33611637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55F42B9-5651-469A-BEA2-DC413CBE1349}" type="slidenum">
              <a:rPr lang="en-GB" smtClean="0"/>
              <a:t>2</a:t>
            </a:fld>
            <a:endParaRPr lang="en-GB"/>
          </a:p>
        </p:txBody>
      </p:sp>
    </p:spTree>
    <p:extLst>
      <p:ext uri="{BB962C8B-B14F-4D97-AF65-F5344CB8AC3E}">
        <p14:creationId xmlns:p14="http://schemas.microsoft.com/office/powerpoint/2010/main" val="31231675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55F42B9-5651-469A-BEA2-DC413CBE1349}" type="slidenum">
              <a:rPr lang="en-GB" smtClean="0"/>
              <a:t>20</a:t>
            </a:fld>
            <a:endParaRPr lang="en-GB"/>
          </a:p>
        </p:txBody>
      </p:sp>
    </p:spTree>
    <p:extLst>
      <p:ext uri="{BB962C8B-B14F-4D97-AF65-F5344CB8AC3E}">
        <p14:creationId xmlns:p14="http://schemas.microsoft.com/office/powerpoint/2010/main" val="39594349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55F42B9-5651-469A-BEA2-DC413CBE1349}" type="slidenum">
              <a:rPr lang="en-GB" smtClean="0"/>
              <a:t>21</a:t>
            </a:fld>
            <a:endParaRPr lang="en-GB"/>
          </a:p>
        </p:txBody>
      </p:sp>
    </p:spTree>
    <p:extLst>
      <p:ext uri="{BB962C8B-B14F-4D97-AF65-F5344CB8AC3E}">
        <p14:creationId xmlns:p14="http://schemas.microsoft.com/office/powerpoint/2010/main" val="103810880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55F42B9-5651-469A-BEA2-DC413CBE1349}" type="slidenum">
              <a:rPr lang="en-GB" smtClean="0"/>
              <a:t>22</a:t>
            </a:fld>
            <a:endParaRPr lang="en-GB"/>
          </a:p>
        </p:txBody>
      </p:sp>
    </p:spTree>
    <p:extLst>
      <p:ext uri="{BB962C8B-B14F-4D97-AF65-F5344CB8AC3E}">
        <p14:creationId xmlns:p14="http://schemas.microsoft.com/office/powerpoint/2010/main" val="34071747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55F42B9-5651-469A-BEA2-DC413CBE1349}" type="slidenum">
              <a:rPr lang="en-GB" smtClean="0"/>
              <a:t>23</a:t>
            </a:fld>
            <a:endParaRPr lang="en-GB"/>
          </a:p>
        </p:txBody>
      </p:sp>
    </p:spTree>
    <p:extLst>
      <p:ext uri="{BB962C8B-B14F-4D97-AF65-F5344CB8AC3E}">
        <p14:creationId xmlns:p14="http://schemas.microsoft.com/office/powerpoint/2010/main" val="90200646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55F42B9-5651-469A-BEA2-DC413CBE1349}" type="slidenum">
              <a:rPr lang="en-GB" smtClean="0"/>
              <a:t>24</a:t>
            </a:fld>
            <a:endParaRPr lang="en-GB"/>
          </a:p>
        </p:txBody>
      </p:sp>
    </p:spTree>
    <p:extLst>
      <p:ext uri="{BB962C8B-B14F-4D97-AF65-F5344CB8AC3E}">
        <p14:creationId xmlns:p14="http://schemas.microsoft.com/office/powerpoint/2010/main" val="12810893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55F42B9-5651-469A-BEA2-DC413CBE1349}" type="slidenum">
              <a:rPr lang="en-GB" smtClean="0"/>
              <a:t>3</a:t>
            </a:fld>
            <a:endParaRPr lang="en-GB"/>
          </a:p>
        </p:txBody>
      </p:sp>
    </p:spTree>
    <p:extLst>
      <p:ext uri="{BB962C8B-B14F-4D97-AF65-F5344CB8AC3E}">
        <p14:creationId xmlns:p14="http://schemas.microsoft.com/office/powerpoint/2010/main" val="13806654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55F42B9-5651-469A-BEA2-DC413CBE1349}" type="slidenum">
              <a:rPr lang="en-GB" smtClean="0"/>
              <a:t>4</a:t>
            </a:fld>
            <a:endParaRPr lang="en-GB"/>
          </a:p>
        </p:txBody>
      </p:sp>
    </p:spTree>
    <p:extLst>
      <p:ext uri="{BB962C8B-B14F-4D97-AF65-F5344CB8AC3E}">
        <p14:creationId xmlns:p14="http://schemas.microsoft.com/office/powerpoint/2010/main" val="36740786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55F42B9-5651-469A-BEA2-DC413CBE1349}" type="slidenum">
              <a:rPr lang="en-GB" smtClean="0"/>
              <a:t>5</a:t>
            </a:fld>
            <a:endParaRPr lang="en-GB"/>
          </a:p>
        </p:txBody>
      </p:sp>
    </p:spTree>
    <p:extLst>
      <p:ext uri="{BB962C8B-B14F-4D97-AF65-F5344CB8AC3E}">
        <p14:creationId xmlns:p14="http://schemas.microsoft.com/office/powerpoint/2010/main" val="5100788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55F42B9-5651-469A-BEA2-DC413CBE1349}" type="slidenum">
              <a:rPr lang="en-GB" smtClean="0"/>
              <a:t>6</a:t>
            </a:fld>
            <a:endParaRPr lang="en-GB"/>
          </a:p>
        </p:txBody>
      </p:sp>
    </p:spTree>
    <p:extLst>
      <p:ext uri="{BB962C8B-B14F-4D97-AF65-F5344CB8AC3E}">
        <p14:creationId xmlns:p14="http://schemas.microsoft.com/office/powerpoint/2010/main" val="9687750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55F42B9-5651-469A-BEA2-DC413CBE1349}" type="slidenum">
              <a:rPr lang="en-GB" smtClean="0"/>
              <a:t>7</a:t>
            </a:fld>
            <a:endParaRPr lang="en-GB"/>
          </a:p>
        </p:txBody>
      </p:sp>
    </p:spTree>
    <p:extLst>
      <p:ext uri="{BB962C8B-B14F-4D97-AF65-F5344CB8AC3E}">
        <p14:creationId xmlns:p14="http://schemas.microsoft.com/office/powerpoint/2010/main" val="11751089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55F42B9-5651-469A-BEA2-DC413CBE1349}" type="slidenum">
              <a:rPr lang="en-GB" smtClean="0"/>
              <a:t>8</a:t>
            </a:fld>
            <a:endParaRPr lang="en-GB"/>
          </a:p>
        </p:txBody>
      </p:sp>
    </p:spTree>
    <p:extLst>
      <p:ext uri="{BB962C8B-B14F-4D97-AF65-F5344CB8AC3E}">
        <p14:creationId xmlns:p14="http://schemas.microsoft.com/office/powerpoint/2010/main" val="8370593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55F42B9-5651-469A-BEA2-DC413CBE1349}" type="slidenum">
              <a:rPr lang="en-GB" smtClean="0"/>
              <a:t>9</a:t>
            </a:fld>
            <a:endParaRPr lang="en-GB"/>
          </a:p>
        </p:txBody>
      </p:sp>
    </p:spTree>
    <p:extLst>
      <p:ext uri="{BB962C8B-B14F-4D97-AF65-F5344CB8AC3E}">
        <p14:creationId xmlns:p14="http://schemas.microsoft.com/office/powerpoint/2010/main" val="31391499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628650" y="6356351"/>
            <a:ext cx="2057400" cy="365125"/>
          </a:xfrm>
          <a:prstGeom prst="rect">
            <a:avLst/>
          </a:prstGeom>
        </p:spPr>
        <p:txBody>
          <a:bodyPr/>
          <a:lstStyle/>
          <a:p>
            <a:fld id="{0C4FA6D7-738E-4F1F-9841-26E3216C61F8}" type="datetime1">
              <a:rPr lang="en-US" smtClean="0"/>
              <a:t>11/17/2021</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7095258" y="6508755"/>
            <a:ext cx="2057400" cy="365125"/>
          </a:xfrm>
          <a:prstGeom prst="rect">
            <a:avLst/>
          </a:prstGeom>
        </p:spPr>
        <p:txBody>
          <a:bodyPr/>
          <a:lstStyle>
            <a:lvl1pPr algn="r">
              <a:defRPr>
                <a:solidFill>
                  <a:schemeClr val="bg1"/>
                </a:solidFill>
              </a:defRPr>
            </a:lvl1pPr>
          </a:lstStyle>
          <a:p>
            <a:fld id="{6D8146AC-2123-8343-9436-87D90C97B9CB}" type="slidenum">
              <a:rPr lang="en-US" smtClean="0"/>
              <a:pPr/>
              <a:t>‹#›</a:t>
            </a:fld>
            <a:endParaRPr lang="en-US" dirty="0"/>
          </a:p>
        </p:txBody>
      </p:sp>
    </p:spTree>
    <p:extLst>
      <p:ext uri="{BB962C8B-B14F-4D97-AF65-F5344CB8AC3E}">
        <p14:creationId xmlns:p14="http://schemas.microsoft.com/office/powerpoint/2010/main" val="12727305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628650" y="1825625"/>
            <a:ext cx="7886700" cy="4351338"/>
          </a:xfrm>
          <a:prstGeom prst="rect">
            <a:avLst/>
          </a:prstGeo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6753604D-7143-4C12-9C6A-89E7D9468EC5}" type="datetime1">
              <a:rPr lang="en-US" smtClean="0"/>
              <a:t>11/17/2021</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D8146AC-2123-8343-9436-87D90C97B9CB}" type="slidenum">
              <a:rPr lang="en-US" smtClean="0"/>
              <a:t>‹#›</a:t>
            </a:fld>
            <a:endParaRPr lang="en-US"/>
          </a:p>
        </p:txBody>
      </p:sp>
    </p:spTree>
    <p:extLst>
      <p:ext uri="{BB962C8B-B14F-4D97-AF65-F5344CB8AC3E}">
        <p14:creationId xmlns:p14="http://schemas.microsoft.com/office/powerpoint/2010/main" val="35055947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a:prstGeom prst="rect">
            <a:avLst/>
          </a:prstGeo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a:prstGeom prst="rect">
            <a:avLst/>
          </a:prstGeo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B1E9359D-4FDD-48F9-AC9B-63374A4228A0}" type="datetime1">
              <a:rPr lang="en-US" smtClean="0"/>
              <a:t>11/17/2021</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D8146AC-2123-8343-9436-87D90C97B9CB}" type="slidenum">
              <a:rPr lang="en-US" smtClean="0"/>
              <a:t>‹#›</a:t>
            </a:fld>
            <a:endParaRPr lang="en-US"/>
          </a:p>
        </p:txBody>
      </p:sp>
    </p:spTree>
    <p:extLst>
      <p:ext uri="{BB962C8B-B14F-4D97-AF65-F5344CB8AC3E}">
        <p14:creationId xmlns:p14="http://schemas.microsoft.com/office/powerpoint/2010/main" val="8213864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endParaRPr lang="en-US" dirty="0"/>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4DE09C85-8104-459F-86DC-2A34EE8EB12F}" type="datetime1">
              <a:rPr lang="en-US" smtClean="0"/>
              <a:t>11/17/2021</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7095278" y="6522611"/>
            <a:ext cx="2057400" cy="365125"/>
          </a:xfrm>
          <a:prstGeom prst="rect">
            <a:avLst/>
          </a:prstGeom>
        </p:spPr>
        <p:txBody>
          <a:bodyPr/>
          <a:lstStyle>
            <a:lvl1pPr algn="r">
              <a:defRPr>
                <a:solidFill>
                  <a:schemeClr val="bg1"/>
                </a:solidFill>
              </a:defRPr>
            </a:lvl1pPr>
          </a:lstStyle>
          <a:p>
            <a:fld id="{6D8146AC-2123-8343-9436-87D90C97B9CB}" type="slidenum">
              <a:rPr lang="en-US" smtClean="0"/>
              <a:pPr/>
              <a:t>‹#›</a:t>
            </a:fld>
            <a:endParaRPr lang="en-US" dirty="0"/>
          </a:p>
        </p:txBody>
      </p:sp>
    </p:spTree>
    <p:extLst>
      <p:ext uri="{BB962C8B-B14F-4D97-AF65-F5344CB8AC3E}">
        <p14:creationId xmlns:p14="http://schemas.microsoft.com/office/powerpoint/2010/main" val="3536030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a:prstGeom prst="rect">
            <a:avLst/>
          </a:prstGeo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28F953C9-F71B-4BF8-B7B5-A74762980CE3}" type="datetime1">
              <a:rPr lang="en-US" smtClean="0"/>
              <a:t>11/17/2021</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D8146AC-2123-8343-9436-87D90C97B9CB}" type="slidenum">
              <a:rPr lang="en-US" smtClean="0"/>
              <a:t>‹#›</a:t>
            </a:fld>
            <a:endParaRPr lang="en-US"/>
          </a:p>
        </p:txBody>
      </p:sp>
    </p:spTree>
    <p:extLst>
      <p:ext uri="{BB962C8B-B14F-4D97-AF65-F5344CB8AC3E}">
        <p14:creationId xmlns:p14="http://schemas.microsoft.com/office/powerpoint/2010/main" val="9711522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2008E8D-63CB-415B-90E0-BB016F014BE5}" type="datetime1">
              <a:rPr lang="en-US" smtClean="0"/>
              <a:t>11/17/2021</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D8146AC-2123-8343-9436-87D90C97B9CB}" type="slidenum">
              <a:rPr lang="en-US" smtClean="0"/>
              <a:t>‹#›</a:t>
            </a:fld>
            <a:endParaRPr lang="en-US"/>
          </a:p>
        </p:txBody>
      </p:sp>
    </p:spTree>
    <p:extLst>
      <p:ext uri="{BB962C8B-B14F-4D97-AF65-F5344CB8AC3E}">
        <p14:creationId xmlns:p14="http://schemas.microsoft.com/office/powerpoint/2010/main" val="31001313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a:prstGeom prst="rect">
            <a:avLst/>
          </a:prstGeo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34FFDC80-D0DE-432E-A1DF-AF0471CE5831}" type="datetime1">
              <a:rPr lang="en-US" smtClean="0"/>
              <a:t>11/17/2021</a:t>
            </a:fld>
            <a:endParaRPr lang="en-US"/>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6D8146AC-2123-8343-9436-87D90C97B9CB}" type="slidenum">
              <a:rPr lang="en-US" smtClean="0"/>
              <a:t>‹#›</a:t>
            </a:fld>
            <a:endParaRPr lang="en-US"/>
          </a:p>
        </p:txBody>
      </p:sp>
    </p:spTree>
    <p:extLst>
      <p:ext uri="{BB962C8B-B14F-4D97-AF65-F5344CB8AC3E}">
        <p14:creationId xmlns:p14="http://schemas.microsoft.com/office/powerpoint/2010/main" val="18127407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6E92D30D-ECDF-4846-ADFB-6E606826BE86}" type="datetime1">
              <a:rPr lang="en-US" smtClean="0"/>
              <a:t>11/17/2021</a:t>
            </a:fld>
            <a:endParaRPr lang="en-US"/>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6D8146AC-2123-8343-9436-87D90C97B9CB}" type="slidenum">
              <a:rPr lang="en-US" smtClean="0"/>
              <a:t>‹#›</a:t>
            </a:fld>
            <a:endParaRPr lang="en-US"/>
          </a:p>
        </p:txBody>
      </p:sp>
    </p:spTree>
    <p:extLst>
      <p:ext uri="{BB962C8B-B14F-4D97-AF65-F5344CB8AC3E}">
        <p14:creationId xmlns:p14="http://schemas.microsoft.com/office/powerpoint/2010/main" val="6988739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65A3C6BA-B96C-482F-9FCB-8952D4F4603C}" type="datetime1">
              <a:rPr lang="en-US" smtClean="0"/>
              <a:t>11/17/2021</a:t>
            </a:fld>
            <a:endParaRPr lang="en-US"/>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6D8146AC-2123-8343-9436-87D90C97B9CB}" type="slidenum">
              <a:rPr lang="en-US" smtClean="0"/>
              <a:t>‹#›</a:t>
            </a:fld>
            <a:endParaRPr lang="en-US"/>
          </a:p>
        </p:txBody>
      </p:sp>
    </p:spTree>
    <p:extLst>
      <p:ext uri="{BB962C8B-B14F-4D97-AF65-F5344CB8AC3E}">
        <p14:creationId xmlns:p14="http://schemas.microsoft.com/office/powerpoint/2010/main" val="33625955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F8232FE9-BDA5-445E-BC2A-B567F759D33E}" type="datetime1">
              <a:rPr lang="en-US" smtClean="0"/>
              <a:t>11/17/2021</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D8146AC-2123-8343-9436-87D90C97B9CB}" type="slidenum">
              <a:rPr lang="en-US" smtClean="0"/>
              <a:t>‹#›</a:t>
            </a:fld>
            <a:endParaRPr lang="en-US"/>
          </a:p>
        </p:txBody>
      </p:sp>
    </p:spTree>
    <p:extLst>
      <p:ext uri="{BB962C8B-B14F-4D97-AF65-F5344CB8AC3E}">
        <p14:creationId xmlns:p14="http://schemas.microsoft.com/office/powerpoint/2010/main" val="35329292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a:prstGeom prst="rect">
            <a:avLst/>
          </a:prstGeo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89222FCB-862D-418A-9E4F-15C7245F3ED4}" type="datetime1">
              <a:rPr lang="en-US" smtClean="0"/>
              <a:t>11/17/2021</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D8146AC-2123-8343-9436-87D90C97B9CB}" type="slidenum">
              <a:rPr lang="en-US" smtClean="0"/>
              <a:t>‹#›</a:t>
            </a:fld>
            <a:endParaRPr lang="en-US"/>
          </a:p>
        </p:txBody>
      </p:sp>
    </p:spTree>
    <p:extLst>
      <p:ext uri="{BB962C8B-B14F-4D97-AF65-F5344CB8AC3E}">
        <p14:creationId xmlns:p14="http://schemas.microsoft.com/office/powerpoint/2010/main" val="28679296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FFDEFF8-ED5B-184E-BA23-08DC20FA2A2D}"/>
              </a:ext>
            </a:extLst>
          </p:cNvPr>
          <p:cNvSpPr/>
          <p:nvPr userDrawn="1"/>
        </p:nvSpPr>
        <p:spPr>
          <a:xfrm>
            <a:off x="0" y="6086007"/>
            <a:ext cx="9144000" cy="771993"/>
          </a:xfrm>
          <a:prstGeom prst="rect">
            <a:avLst/>
          </a:prstGeom>
          <a:solidFill>
            <a:srgbClr val="0053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36ED00E3-3B49-7149-8948-FF933EACC20F}"/>
              </a:ext>
            </a:extLst>
          </p:cNvPr>
          <p:cNvCxnSpPr>
            <a:cxnSpLocks/>
          </p:cNvCxnSpPr>
          <p:nvPr userDrawn="1"/>
        </p:nvCxnSpPr>
        <p:spPr bwMode="auto">
          <a:xfrm>
            <a:off x="0" y="1079500"/>
            <a:ext cx="9144000" cy="0"/>
          </a:xfrm>
          <a:prstGeom prst="line">
            <a:avLst/>
          </a:prstGeom>
          <a:ln w="3175"/>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321174F2-7351-D043-BCBD-B6462821B294}"/>
              </a:ext>
            </a:extLst>
          </p:cNvPr>
          <p:cNvPicPr>
            <a:picLocks noChangeAspect="1"/>
          </p:cNvPicPr>
          <p:nvPr userDrawn="1"/>
        </p:nvPicPr>
        <p:blipFill>
          <a:blip r:embed="rId13"/>
          <a:stretch>
            <a:fillRect/>
          </a:stretch>
        </p:blipFill>
        <p:spPr>
          <a:xfrm>
            <a:off x="6921062" y="6300328"/>
            <a:ext cx="1820918" cy="339030"/>
          </a:xfrm>
          <a:prstGeom prst="rect">
            <a:avLst/>
          </a:prstGeom>
        </p:spPr>
      </p:pic>
      <p:pic>
        <p:nvPicPr>
          <p:cNvPr id="3" name="Picture 2">
            <a:extLst>
              <a:ext uri="{FF2B5EF4-FFF2-40B4-BE49-F238E27FC236}">
                <a16:creationId xmlns:a16="http://schemas.microsoft.com/office/drawing/2014/main" id="{F794BB6E-56C5-314E-BF77-498DA2E095A1}"/>
              </a:ext>
            </a:extLst>
          </p:cNvPr>
          <p:cNvPicPr>
            <a:picLocks noChangeAspect="1"/>
          </p:cNvPicPr>
          <p:nvPr userDrawn="1"/>
        </p:nvPicPr>
        <p:blipFill>
          <a:blip r:embed="rId14"/>
          <a:stretch>
            <a:fillRect/>
          </a:stretch>
        </p:blipFill>
        <p:spPr>
          <a:xfrm>
            <a:off x="352158" y="6146954"/>
            <a:ext cx="654295" cy="638547"/>
          </a:xfrm>
          <a:prstGeom prst="rect">
            <a:avLst/>
          </a:prstGeom>
        </p:spPr>
      </p:pic>
    </p:spTree>
    <p:extLst>
      <p:ext uri="{BB962C8B-B14F-4D97-AF65-F5344CB8AC3E}">
        <p14:creationId xmlns:p14="http://schemas.microsoft.com/office/powerpoint/2010/main" val="200621291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emf"/><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5.emf"/><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hyperlink" Target="https://www.mpravde.gov.rs/tekst/33930/unapredjenje-medijacije-u-privrednim-sporovima-u-republici-srbiji.php" TargetMode="External"/><Relationship Id="rId7"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9.jpeg"/><Relationship Id="rId4" Type="http://schemas.openxmlformats.org/officeDocument/2006/relationships/image" Target="../media/image8.jpe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5.emf"/><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5.emf"/><Relationship Id="rId5" Type="http://schemas.openxmlformats.org/officeDocument/2006/relationships/image" Target="../media/image2.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gs>
            <a:gs pos="100000">
              <a:schemeClr val="accent1">
                <a:lumMod val="50000"/>
              </a:schemeClr>
            </a:gs>
          </a:gsLst>
          <a:path path="circle">
            <a:fillToRect l="100000" t="100000"/>
          </a:path>
        </a:gra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CFB269A-53CB-144E-8F99-AAE2C622D0EF}"/>
              </a:ext>
            </a:extLst>
          </p:cNvPr>
          <p:cNvSpPr/>
          <p:nvPr/>
        </p:nvSpPr>
        <p:spPr>
          <a:xfrm>
            <a:off x="0" y="0"/>
            <a:ext cx="9144000" cy="6858000"/>
          </a:xfrm>
          <a:prstGeom prst="rect">
            <a:avLst/>
          </a:prstGeom>
          <a:gradFill flip="none" rotWithShape="1">
            <a:gsLst>
              <a:gs pos="82000">
                <a:srgbClr val="00AE9E"/>
              </a:gs>
              <a:gs pos="0">
                <a:srgbClr val="00539B"/>
              </a:gs>
              <a:gs pos="34000">
                <a:srgbClr val="0079C1"/>
              </a:gs>
            </a:gsLst>
            <a:lin ang="2700000" scaled="1"/>
            <a:tileRect/>
          </a:gra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Franklin Gothic Book"/>
            </a:endParaRPr>
          </a:p>
        </p:txBody>
      </p:sp>
      <p:sp>
        <p:nvSpPr>
          <p:cNvPr id="15" name="Rectangle 14">
            <a:extLst>
              <a:ext uri="{FF2B5EF4-FFF2-40B4-BE49-F238E27FC236}">
                <a16:creationId xmlns:a16="http://schemas.microsoft.com/office/drawing/2014/main" id="{09B481D2-C2CD-AC48-A007-D1A0A0972490}"/>
              </a:ext>
            </a:extLst>
          </p:cNvPr>
          <p:cNvSpPr/>
          <p:nvPr/>
        </p:nvSpPr>
        <p:spPr>
          <a:xfrm>
            <a:off x="0" y="4396903"/>
            <a:ext cx="9186530" cy="2191966"/>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 Placeholder 4">
            <a:extLst>
              <a:ext uri="{FF2B5EF4-FFF2-40B4-BE49-F238E27FC236}">
                <a16:creationId xmlns:a16="http://schemas.microsoft.com/office/drawing/2014/main" id="{8FC2A3F3-1B38-064A-8AFF-46E36B4B18A8}"/>
              </a:ext>
            </a:extLst>
          </p:cNvPr>
          <p:cNvSpPr txBox="1">
            <a:spLocks/>
          </p:cNvSpPr>
          <p:nvPr/>
        </p:nvSpPr>
        <p:spPr>
          <a:xfrm>
            <a:off x="441506" y="4590534"/>
            <a:ext cx="3724093" cy="1303629"/>
          </a:xfrm>
          <a:prstGeom prst="rect">
            <a:avLst/>
          </a:prstGeom>
        </p:spPr>
        <p:txBody>
          <a:bodyPr vert="horz" lIns="91440" tIns="45720" rIns="91440" bIns="45720" rtlCol="0" anchor="ctr"/>
          <a:lstStyle>
            <a:defPPr>
              <a:defRPr lang="en-US"/>
            </a:defPPr>
            <a:lvl1pPr marL="0" algn="l" defTabSz="914400" rtl="0" eaLnBrk="1" latinLnBrk="0" hangingPunct="1">
              <a:spcAft>
                <a:spcPts val="0"/>
              </a:spcAft>
              <a:defRPr sz="1200" kern="1200">
                <a:solidFill>
                  <a:srgbClr val="00AE9E"/>
                </a:solidFill>
                <a:latin typeface="Bodoni MT" panose="02070603080606020203" pitchFamily="18"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r>
              <a:rPr lang="en-US" sz="1400" b="1" dirty="0">
                <a:latin typeface="Verdana" panose="020B0604030504040204" pitchFamily="34" charset="0"/>
                <a:ea typeface="Verdana" panose="020B0604030504040204" pitchFamily="34" charset="0"/>
                <a:cs typeface="Verdana" panose="020B0604030504040204" pitchFamily="34" charset="0"/>
              </a:rPr>
              <a:t>Leonardo D</a:t>
            </a:r>
            <a:r>
              <a:rPr lang="sr-Latn-ME" sz="1400" b="1" dirty="0">
                <a:latin typeface="Verdana" panose="020B0604030504040204" pitchFamily="34" charset="0"/>
                <a:ea typeface="Verdana" panose="020B0604030504040204" pitchFamily="34" charset="0"/>
                <a:cs typeface="Verdana" panose="020B0604030504040204" pitchFamily="34" charset="0"/>
              </a:rPr>
              <a:t>’Urso</a:t>
            </a:r>
          </a:p>
          <a:p>
            <a:pPr>
              <a:spcAft>
                <a:spcPts val="600"/>
              </a:spcAft>
            </a:pPr>
            <a:r>
              <a:rPr lang="sr-Latn-ME" sz="1400" b="1" dirty="0">
                <a:latin typeface="Verdana" panose="020B0604030504040204" pitchFamily="34" charset="0"/>
                <a:ea typeface="Verdana" panose="020B0604030504040204" pitchFamily="34" charset="0"/>
                <a:cs typeface="Verdana" panose="020B0604030504040204" pitchFamily="34" charset="0"/>
              </a:rPr>
              <a:t>Ivana Ninčić </a:t>
            </a:r>
            <a:r>
              <a:rPr lang="lt-LT" sz="1800" b="1" dirty="0">
                <a:effectLst/>
                <a:latin typeface="Calibri" panose="020F0502020204030204" pitchFamily="34" charset="0"/>
                <a:ea typeface="Calibri" panose="020F0502020204030204" pitchFamily="34" charset="0"/>
                <a:cs typeface="Times New Roman" panose="02020603050405020304" pitchFamily="18" charset="0"/>
              </a:rPr>
              <a:t>Österle </a:t>
            </a:r>
            <a:endParaRPr lang="sr-Latn-ME" sz="1800" b="1"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2" name="Рисунок 2">
            <a:extLst>
              <a:ext uri="{FF2B5EF4-FFF2-40B4-BE49-F238E27FC236}">
                <a16:creationId xmlns:a16="http://schemas.microsoft.com/office/drawing/2014/main" id="{A26FC3FD-0E9B-3047-BDAA-EE86813B21B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15018" y="4963338"/>
            <a:ext cx="1110506" cy="1044174"/>
          </a:xfrm>
          <a:prstGeom prst="rect">
            <a:avLst/>
          </a:prstGeom>
        </p:spPr>
      </p:pic>
      <p:sp>
        <p:nvSpPr>
          <p:cNvPr id="14" name="TextBox 13">
            <a:extLst>
              <a:ext uri="{FF2B5EF4-FFF2-40B4-BE49-F238E27FC236}">
                <a16:creationId xmlns:a16="http://schemas.microsoft.com/office/drawing/2014/main" id="{E3238CE5-B146-ED42-AB72-E3F34B7FDD77}"/>
              </a:ext>
            </a:extLst>
          </p:cNvPr>
          <p:cNvSpPr txBox="1"/>
          <p:nvPr/>
        </p:nvSpPr>
        <p:spPr>
          <a:xfrm>
            <a:off x="441507" y="493629"/>
            <a:ext cx="8260985" cy="3785652"/>
          </a:xfrm>
          <a:prstGeom prst="rect">
            <a:avLst/>
          </a:prstGeom>
          <a:noFill/>
        </p:spPr>
        <p:txBody>
          <a:bodyPr wrap="square" rtlCol="0">
            <a:spAutoFit/>
          </a:bodyPr>
          <a:lstStyle/>
          <a:p>
            <a:pPr algn="ctr"/>
            <a:r>
              <a:rPr lang="en-US" sz="3200" b="1" u="sng" dirty="0">
                <a:solidFill>
                  <a:schemeClr val="bg1"/>
                </a:solidFill>
                <a:latin typeface="Georgia" panose="02040502050405020303" pitchFamily="18" charset="0"/>
                <a:ea typeface="Verdana" panose="020B0604030504040204" pitchFamily="34" charset="0"/>
              </a:rPr>
              <a:t>Comparative Study </a:t>
            </a:r>
            <a:endParaRPr lang="sr-Latn-ME" sz="3200" b="1" u="sng" dirty="0">
              <a:solidFill>
                <a:schemeClr val="bg1"/>
              </a:solidFill>
              <a:latin typeface="Georgia" panose="02040502050405020303" pitchFamily="18" charset="0"/>
              <a:ea typeface="Verdana" panose="020B0604030504040204" pitchFamily="34" charset="0"/>
            </a:endParaRPr>
          </a:p>
          <a:p>
            <a:pPr algn="ctr"/>
            <a:r>
              <a:rPr lang="en-US" sz="3200" dirty="0">
                <a:solidFill>
                  <a:schemeClr val="bg1"/>
                </a:solidFill>
                <a:latin typeface="Georgia" panose="02040502050405020303" pitchFamily="18" charset="0"/>
                <a:ea typeface="Verdana" panose="020B0604030504040204" pitchFamily="34" charset="0"/>
              </a:rPr>
              <a:t>of the legal and institutional frameworks and best practices on commercial mediation with </a:t>
            </a:r>
            <a:r>
              <a:rPr lang="en-US" sz="3200" b="1" u="sng" dirty="0">
                <a:solidFill>
                  <a:schemeClr val="bg1"/>
                </a:solidFill>
                <a:latin typeface="Georgia" panose="02040502050405020303" pitchFamily="18" charset="0"/>
                <a:ea typeface="Verdana" panose="020B0604030504040204" pitchFamily="34" charset="0"/>
              </a:rPr>
              <a:t>Recommendations for the Republic of Serbia</a:t>
            </a:r>
            <a:r>
              <a:rPr lang="en-US" sz="3200" dirty="0">
                <a:solidFill>
                  <a:schemeClr val="bg1"/>
                </a:solidFill>
                <a:latin typeface="Georgia" panose="02040502050405020303" pitchFamily="18" charset="0"/>
                <a:ea typeface="Verdana" panose="020B0604030504040204" pitchFamily="34" charset="0"/>
              </a:rPr>
              <a:t> </a:t>
            </a:r>
            <a:endParaRPr lang="sr-Latn-ME" sz="3200" dirty="0">
              <a:solidFill>
                <a:schemeClr val="bg1"/>
              </a:solidFill>
              <a:latin typeface="Georgia" panose="02040502050405020303" pitchFamily="18" charset="0"/>
              <a:ea typeface="Verdana" panose="020B0604030504040204" pitchFamily="34" charset="0"/>
            </a:endParaRPr>
          </a:p>
          <a:p>
            <a:pPr algn="ctr"/>
            <a:endParaRPr lang="sr-Latn-ME" sz="3200" dirty="0">
              <a:solidFill>
                <a:schemeClr val="bg1"/>
              </a:solidFill>
              <a:latin typeface="Georgia" panose="02040502050405020303" pitchFamily="18" charset="0"/>
              <a:ea typeface="Verdana" panose="020B0604030504040204" pitchFamily="34" charset="0"/>
              <a:cs typeface="Verdana" panose="020B0604030504040204" pitchFamily="34" charset="0"/>
            </a:endParaRPr>
          </a:p>
          <a:p>
            <a:pPr algn="ctr"/>
            <a:r>
              <a:rPr lang="sr-Latn-ME" sz="2400" dirty="0">
                <a:solidFill>
                  <a:schemeClr val="bg1"/>
                </a:solidFill>
                <a:latin typeface="Georgia" panose="02040502050405020303" pitchFamily="18" charset="0"/>
                <a:ea typeface="Verdana" panose="020B0604030504040204" pitchFamily="34" charset="0"/>
              </a:rPr>
              <a:t>Webinar</a:t>
            </a:r>
            <a:endParaRPr lang="en-US" sz="2400" dirty="0">
              <a:solidFill>
                <a:schemeClr val="bg1"/>
              </a:solidFill>
              <a:latin typeface="Georgia" panose="02040502050405020303" pitchFamily="18" charset="0"/>
              <a:ea typeface="Verdana" panose="020B0604030504040204" pitchFamily="34" charset="0"/>
            </a:endParaRPr>
          </a:p>
          <a:p>
            <a:pPr algn="ctr"/>
            <a:r>
              <a:rPr lang="en-US" sz="2400" dirty="0">
                <a:solidFill>
                  <a:schemeClr val="bg1"/>
                </a:solidFill>
                <a:latin typeface="Georgia" panose="02040502050405020303" pitchFamily="18" charset="0"/>
                <a:ea typeface="Verdana" panose="020B0604030504040204" pitchFamily="34" charset="0"/>
                <a:cs typeface="Verdana" panose="020B0604030504040204" pitchFamily="34" charset="0"/>
              </a:rPr>
              <a:t>12 November 2021</a:t>
            </a:r>
          </a:p>
        </p:txBody>
      </p:sp>
      <p:pic>
        <p:nvPicPr>
          <p:cNvPr id="7" name="Picture 6">
            <a:extLst>
              <a:ext uri="{FF2B5EF4-FFF2-40B4-BE49-F238E27FC236}">
                <a16:creationId xmlns:a16="http://schemas.microsoft.com/office/drawing/2014/main" id="{316F2683-474C-2C4A-953E-6DB11EB3E02B}"/>
              </a:ext>
            </a:extLst>
          </p:cNvPr>
          <p:cNvPicPr>
            <a:picLocks noChangeAspect="1"/>
          </p:cNvPicPr>
          <p:nvPr/>
        </p:nvPicPr>
        <p:blipFill>
          <a:blip r:embed="rId4"/>
          <a:stretch>
            <a:fillRect/>
          </a:stretch>
        </p:blipFill>
        <p:spPr>
          <a:xfrm>
            <a:off x="7259941" y="5115345"/>
            <a:ext cx="1764209" cy="892167"/>
          </a:xfrm>
          <a:prstGeom prst="rect">
            <a:avLst/>
          </a:prstGeom>
        </p:spPr>
      </p:pic>
      <p:pic>
        <p:nvPicPr>
          <p:cNvPr id="10" name="Picture 9">
            <a:extLst>
              <a:ext uri="{FF2B5EF4-FFF2-40B4-BE49-F238E27FC236}">
                <a16:creationId xmlns:a16="http://schemas.microsoft.com/office/drawing/2014/main" id="{BB7E6490-8671-456A-A844-9C6037AB2F0C}"/>
              </a:ext>
            </a:extLst>
          </p:cNvPr>
          <p:cNvPicPr>
            <a:picLocks noChangeAspect="1"/>
          </p:cNvPicPr>
          <p:nvPr/>
        </p:nvPicPr>
        <p:blipFill>
          <a:blip r:embed="rId5"/>
          <a:stretch>
            <a:fillRect/>
          </a:stretch>
        </p:blipFill>
        <p:spPr>
          <a:xfrm>
            <a:off x="4678464" y="5311096"/>
            <a:ext cx="2626255" cy="583067"/>
          </a:xfrm>
          <a:prstGeom prst="rect">
            <a:avLst/>
          </a:prstGeom>
        </p:spPr>
      </p:pic>
      <p:sp>
        <p:nvSpPr>
          <p:cNvPr id="2" name="Slide Number Placeholder 1">
            <a:extLst>
              <a:ext uri="{FF2B5EF4-FFF2-40B4-BE49-F238E27FC236}">
                <a16:creationId xmlns:a16="http://schemas.microsoft.com/office/drawing/2014/main" id="{E270F45D-BDAF-4CED-A4D5-9F5EBEE3CE6A}"/>
              </a:ext>
            </a:extLst>
          </p:cNvPr>
          <p:cNvSpPr>
            <a:spLocks noGrp="1"/>
          </p:cNvSpPr>
          <p:nvPr>
            <p:ph type="sldNum" sz="quarter" idx="12"/>
          </p:nvPr>
        </p:nvSpPr>
        <p:spPr/>
        <p:txBody>
          <a:bodyPr/>
          <a:lstStyle/>
          <a:p>
            <a:fld id="{6D8146AC-2123-8343-9436-87D90C97B9CB}" type="slidenum">
              <a:rPr lang="en-US" smtClean="0"/>
              <a:t>1</a:t>
            </a:fld>
            <a:endParaRPr lang="en-US"/>
          </a:p>
        </p:txBody>
      </p:sp>
    </p:spTree>
    <p:extLst>
      <p:ext uri="{BB962C8B-B14F-4D97-AF65-F5344CB8AC3E}">
        <p14:creationId xmlns:p14="http://schemas.microsoft.com/office/powerpoint/2010/main" val="3664100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BE32EB23-7E6A-844A-8E02-B9845210448A}"/>
              </a:ext>
            </a:extLst>
          </p:cNvPr>
          <p:cNvSpPr txBox="1"/>
          <p:nvPr/>
        </p:nvSpPr>
        <p:spPr>
          <a:xfrm>
            <a:off x="459681" y="260144"/>
            <a:ext cx="8543641" cy="584775"/>
          </a:xfrm>
          <a:prstGeom prst="rect">
            <a:avLst/>
          </a:prstGeom>
          <a:noFill/>
        </p:spPr>
        <p:txBody>
          <a:bodyPr wrap="square" rtlCol="0">
            <a:spAutoFit/>
          </a:bodyPr>
          <a:lstStyle/>
          <a:p>
            <a:r>
              <a:rPr lang="sr-Latn-ME" sz="3200" dirty="0">
                <a:solidFill>
                  <a:srgbClr val="00539B"/>
                </a:solidFill>
                <a:latin typeface="Georgia" panose="02040502050405020303" pitchFamily="18" charset="0"/>
                <a:ea typeface="Verdana" panose="020B0604030504040204" pitchFamily="34" charset="0"/>
              </a:rPr>
              <a:t>Country Analysis</a:t>
            </a:r>
            <a:endParaRPr lang="en-US" sz="3200" dirty="0">
              <a:solidFill>
                <a:srgbClr val="00539B"/>
              </a:solidFill>
              <a:latin typeface="Georgia" panose="02040502050405020303" pitchFamily="18" charset="0"/>
              <a:ea typeface="Verdana" panose="020B0604030504040204" pitchFamily="34" charset="0"/>
              <a:cs typeface="Verdana" panose="020B0604030504040204" pitchFamily="34" charset="0"/>
            </a:endParaRPr>
          </a:p>
        </p:txBody>
      </p:sp>
      <p:sp>
        <p:nvSpPr>
          <p:cNvPr id="7" name="TextBox 6">
            <a:extLst>
              <a:ext uri="{FF2B5EF4-FFF2-40B4-BE49-F238E27FC236}">
                <a16:creationId xmlns:a16="http://schemas.microsoft.com/office/drawing/2014/main" id="{490CD9F3-5FDA-474F-A788-436D234E556C}"/>
              </a:ext>
            </a:extLst>
          </p:cNvPr>
          <p:cNvSpPr txBox="1"/>
          <p:nvPr/>
        </p:nvSpPr>
        <p:spPr>
          <a:xfrm>
            <a:off x="0" y="1107831"/>
            <a:ext cx="9003323" cy="4853354"/>
          </a:xfrm>
          <a:prstGeom prst="rect">
            <a:avLst/>
          </a:prstGeom>
          <a:noFill/>
        </p:spPr>
        <p:txBody>
          <a:bodyPr wrap="square" rtlCol="0">
            <a:noAutofit/>
          </a:bodyPr>
          <a:lstStyle/>
          <a:p>
            <a:pPr marL="342900" indent="-342900">
              <a:buFont typeface="Wingdings" panose="05000000000000000000" pitchFamily="2" charset="2"/>
              <a:buChar char="Ø"/>
            </a:pPr>
            <a:r>
              <a:rPr lang="en-GB" sz="2000" b="1" dirty="0">
                <a:solidFill>
                  <a:srgbClr val="00AE9E"/>
                </a:solidFill>
              </a:rPr>
              <a:t>Turkey</a:t>
            </a:r>
            <a:r>
              <a:rPr lang="en-GB" sz="2000" dirty="0">
                <a:solidFill>
                  <a:prstClr val="black">
                    <a:lumMod val="75000"/>
                    <a:lumOff val="25000"/>
                  </a:prstClr>
                </a:solidFill>
              </a:rPr>
              <a:t> – </a:t>
            </a:r>
            <a:r>
              <a:rPr lang="en-GB" sz="2000" i="1" dirty="0">
                <a:solidFill>
                  <a:prstClr val="black">
                    <a:lumMod val="75000"/>
                    <a:lumOff val="25000"/>
                  </a:prstClr>
                </a:solidFill>
              </a:rPr>
              <a:t>Despite initial resistance from stakeholders, the Turkish mediation law based on the mandatory first mediation meeting has proven to be successful</a:t>
            </a:r>
            <a:r>
              <a:rPr lang="en-GB" sz="1700" i="1" dirty="0">
                <a:solidFill>
                  <a:prstClr val="black">
                    <a:lumMod val="75000"/>
                    <a:lumOff val="25000"/>
                  </a:prstClr>
                </a:solidFill>
              </a:rPr>
              <a:t>.</a:t>
            </a:r>
            <a:endParaRPr lang="en-GB" sz="1700" dirty="0"/>
          </a:p>
          <a:p>
            <a:pPr marL="1090613" lvl="3" indent="-285750">
              <a:spcBef>
                <a:spcPts val="400"/>
              </a:spcBef>
              <a:spcAft>
                <a:spcPts val="400"/>
              </a:spcAft>
              <a:buFont typeface="Arial" panose="020B0604020202020204" pitchFamily="34" charset="0"/>
              <a:buChar char="•"/>
            </a:pPr>
            <a:r>
              <a:rPr lang="it-IT" sz="1700" dirty="0"/>
              <a:t>Need to introduce a lawyers’ fee for attending mediation session. </a:t>
            </a:r>
          </a:p>
          <a:p>
            <a:pPr marL="1090613" lvl="3" indent="-285750">
              <a:spcBef>
                <a:spcPts val="400"/>
              </a:spcBef>
              <a:spcAft>
                <a:spcPts val="400"/>
              </a:spcAft>
              <a:buFont typeface="Arial" panose="020B0604020202020204" pitchFamily="34" charset="0"/>
              <a:buChar char="•"/>
            </a:pPr>
            <a:r>
              <a:rPr lang="it-IT" sz="1700" dirty="0"/>
              <a:t>More training is needed for mediators to increase the quality of service.</a:t>
            </a:r>
          </a:p>
          <a:p>
            <a:pPr marL="1090613" lvl="3" indent="-285750">
              <a:spcBef>
                <a:spcPts val="400"/>
              </a:spcBef>
              <a:spcAft>
                <a:spcPts val="400"/>
              </a:spcAft>
              <a:buFont typeface="Arial" panose="020B0604020202020204" pitchFamily="34" charset="0"/>
              <a:buChar char="•"/>
            </a:pPr>
            <a:r>
              <a:rPr lang="it-IT" sz="1700" dirty="0"/>
              <a:t>Need minimum standards and monitoring for mediation training institutes and trainers. </a:t>
            </a:r>
          </a:p>
          <a:p>
            <a:pPr marL="1090613" lvl="3" indent="-285750">
              <a:spcBef>
                <a:spcPts val="400"/>
              </a:spcBef>
              <a:spcAft>
                <a:spcPts val="400"/>
              </a:spcAft>
              <a:buFont typeface="Arial" panose="020B0604020202020204" pitchFamily="34" charset="0"/>
              <a:buChar char="•"/>
            </a:pPr>
            <a:r>
              <a:rPr lang="it-IT" sz="1700" dirty="0"/>
              <a:t>A more gradual introduction of mandatory mediation over time would have been beneficial to increase the quality of mediation services. </a:t>
            </a:r>
          </a:p>
          <a:p>
            <a:pPr marL="1090613" lvl="3" indent="-285750">
              <a:spcBef>
                <a:spcPts val="400"/>
              </a:spcBef>
              <a:spcAft>
                <a:spcPts val="400"/>
              </a:spcAft>
              <a:buFont typeface="Arial" panose="020B0604020202020204" pitchFamily="34" charset="0"/>
              <a:buChar char="•"/>
            </a:pPr>
            <a:r>
              <a:rPr lang="it-IT" sz="1700" dirty="0"/>
              <a:t>Need to be clear on which dispute types fall under mandatory attempt to mediate. </a:t>
            </a:r>
          </a:p>
          <a:p>
            <a:pPr marL="1657350" lvl="3" indent="-285750">
              <a:buFont typeface="Arial" panose="020B0604020202020204" pitchFamily="34" charset="0"/>
              <a:buChar char="•"/>
            </a:pPr>
            <a:endParaRPr lang="it-IT" sz="1700" dirty="0"/>
          </a:p>
          <a:p>
            <a:pPr marL="342900" indent="-342900">
              <a:buFont typeface="Wingdings" panose="05000000000000000000" pitchFamily="2" charset="2"/>
              <a:buChar char="Ø"/>
            </a:pPr>
            <a:r>
              <a:rPr lang="it-IT" sz="2000" b="1" dirty="0">
                <a:solidFill>
                  <a:srgbClr val="00AE9E"/>
                </a:solidFill>
              </a:rPr>
              <a:t>Western Balkan Countries</a:t>
            </a:r>
            <a:r>
              <a:rPr lang="it-IT" sz="2000" dirty="0">
                <a:solidFill>
                  <a:prstClr val="black">
                    <a:lumMod val="75000"/>
                    <a:lumOff val="25000"/>
                  </a:prstClr>
                </a:solidFill>
              </a:rPr>
              <a:t>: offer an example of variegated legislative frameworks and best practices on Commercial Mediation. Strengths and weakeness of each system are detailed in the comprehensive study</a:t>
            </a:r>
            <a:r>
              <a:rPr lang="it-IT" sz="1700" dirty="0">
                <a:solidFill>
                  <a:prstClr val="black">
                    <a:lumMod val="75000"/>
                    <a:lumOff val="25000"/>
                  </a:prstClr>
                </a:solidFill>
              </a:rPr>
              <a:t>.</a:t>
            </a:r>
            <a:endParaRPr lang="it-IT" sz="1700" dirty="0"/>
          </a:p>
        </p:txBody>
      </p:sp>
      <p:pic>
        <p:nvPicPr>
          <p:cNvPr id="4" name="Picture 3">
            <a:extLst>
              <a:ext uri="{FF2B5EF4-FFF2-40B4-BE49-F238E27FC236}">
                <a16:creationId xmlns:a16="http://schemas.microsoft.com/office/drawing/2014/main" id="{5A756A6B-49D1-42BE-A00F-1A9B1C3B2169}"/>
              </a:ext>
            </a:extLst>
          </p:cNvPr>
          <p:cNvPicPr>
            <a:picLocks noChangeAspect="1"/>
          </p:cNvPicPr>
          <p:nvPr/>
        </p:nvPicPr>
        <p:blipFill>
          <a:blip r:embed="rId3"/>
          <a:stretch>
            <a:fillRect/>
          </a:stretch>
        </p:blipFill>
        <p:spPr>
          <a:xfrm>
            <a:off x="2980266" y="6177477"/>
            <a:ext cx="2760133" cy="612790"/>
          </a:xfrm>
          <a:prstGeom prst="rect">
            <a:avLst/>
          </a:prstGeom>
        </p:spPr>
      </p:pic>
      <p:sp>
        <p:nvSpPr>
          <p:cNvPr id="2" name="Slide Number Placeholder 1">
            <a:extLst>
              <a:ext uri="{FF2B5EF4-FFF2-40B4-BE49-F238E27FC236}">
                <a16:creationId xmlns:a16="http://schemas.microsoft.com/office/drawing/2014/main" id="{86354FDA-5A09-4513-9BFE-ABBB9B6EC95E}"/>
              </a:ext>
            </a:extLst>
          </p:cNvPr>
          <p:cNvSpPr>
            <a:spLocks noGrp="1"/>
          </p:cNvSpPr>
          <p:nvPr>
            <p:ph type="sldNum" sz="quarter" idx="12"/>
          </p:nvPr>
        </p:nvSpPr>
        <p:spPr/>
        <p:txBody>
          <a:bodyPr/>
          <a:lstStyle/>
          <a:p>
            <a:fld id="{6D8146AC-2123-8343-9436-87D90C97B9CB}" type="slidenum">
              <a:rPr lang="en-US" smtClean="0"/>
              <a:t>10</a:t>
            </a:fld>
            <a:endParaRPr lang="en-US"/>
          </a:p>
        </p:txBody>
      </p:sp>
    </p:spTree>
    <p:extLst>
      <p:ext uri="{BB962C8B-B14F-4D97-AF65-F5344CB8AC3E}">
        <p14:creationId xmlns:p14="http://schemas.microsoft.com/office/powerpoint/2010/main" val="13316448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BE32EB23-7E6A-844A-8E02-B9845210448A}"/>
              </a:ext>
            </a:extLst>
          </p:cNvPr>
          <p:cNvSpPr txBox="1"/>
          <p:nvPr/>
        </p:nvSpPr>
        <p:spPr>
          <a:xfrm>
            <a:off x="459682" y="309203"/>
            <a:ext cx="7668318" cy="584775"/>
          </a:xfrm>
          <a:prstGeom prst="rect">
            <a:avLst/>
          </a:prstGeom>
          <a:noFill/>
        </p:spPr>
        <p:txBody>
          <a:bodyPr wrap="square" rtlCol="0">
            <a:spAutoFit/>
          </a:bodyPr>
          <a:lstStyle/>
          <a:p>
            <a:r>
              <a:rPr lang="en-GB" sz="3200" dirty="0">
                <a:solidFill>
                  <a:srgbClr val="00539B"/>
                </a:solidFill>
                <a:latin typeface="Georgia" panose="02040502050405020303" pitchFamily="18" charset="0"/>
                <a:ea typeface="Verdana" panose="020B0604030504040204" pitchFamily="34" charset="0"/>
              </a:rPr>
              <a:t>Commercial Mediation in Serbia</a:t>
            </a:r>
            <a:r>
              <a:rPr lang="sr-Latn-ME" sz="3200" dirty="0">
                <a:solidFill>
                  <a:srgbClr val="00539B"/>
                </a:solidFill>
                <a:latin typeface="Georgia" panose="02040502050405020303" pitchFamily="18" charset="0"/>
                <a:ea typeface="Verdana" panose="020B0604030504040204" pitchFamily="34" charset="0"/>
              </a:rPr>
              <a:t> </a:t>
            </a:r>
            <a:r>
              <a:rPr lang="en-GB" sz="3200" dirty="0">
                <a:solidFill>
                  <a:srgbClr val="00539B"/>
                </a:solidFill>
                <a:latin typeface="Georgia" panose="02040502050405020303" pitchFamily="18" charset="0"/>
                <a:ea typeface="Verdana" panose="020B0604030504040204" pitchFamily="34" charset="0"/>
              </a:rPr>
              <a:t> </a:t>
            </a:r>
            <a:endParaRPr lang="en-US" sz="3200" dirty="0">
              <a:solidFill>
                <a:srgbClr val="00539B"/>
              </a:solidFill>
              <a:latin typeface="Georgia" panose="02040502050405020303" pitchFamily="18" charset="0"/>
              <a:ea typeface="Verdana" panose="020B0604030504040204" pitchFamily="34" charset="0"/>
              <a:cs typeface="Verdana" panose="020B0604030504040204" pitchFamily="34" charset="0"/>
            </a:endParaRPr>
          </a:p>
        </p:txBody>
      </p:sp>
      <p:pic>
        <p:nvPicPr>
          <p:cNvPr id="10" name="Picture 9">
            <a:extLst>
              <a:ext uri="{FF2B5EF4-FFF2-40B4-BE49-F238E27FC236}">
                <a16:creationId xmlns:a16="http://schemas.microsoft.com/office/drawing/2014/main" id="{CEA24340-6ABC-4689-A485-87CFD023D4B2}"/>
              </a:ext>
            </a:extLst>
          </p:cNvPr>
          <p:cNvPicPr>
            <a:picLocks noChangeAspect="1"/>
          </p:cNvPicPr>
          <p:nvPr/>
        </p:nvPicPr>
        <p:blipFill>
          <a:blip r:embed="rId3"/>
          <a:stretch>
            <a:fillRect/>
          </a:stretch>
        </p:blipFill>
        <p:spPr>
          <a:xfrm>
            <a:off x="2980266" y="6177477"/>
            <a:ext cx="2760133" cy="612790"/>
          </a:xfrm>
          <a:prstGeom prst="rect">
            <a:avLst/>
          </a:prstGeom>
        </p:spPr>
      </p:pic>
      <p:sp>
        <p:nvSpPr>
          <p:cNvPr id="7" name="Content Placeholder 2">
            <a:extLst>
              <a:ext uri="{FF2B5EF4-FFF2-40B4-BE49-F238E27FC236}">
                <a16:creationId xmlns:a16="http://schemas.microsoft.com/office/drawing/2014/main" id="{0201081D-857E-49BF-9EB3-999D6B74BCED}"/>
              </a:ext>
            </a:extLst>
          </p:cNvPr>
          <p:cNvSpPr>
            <a:spLocks noGrp="1"/>
          </p:cNvSpPr>
          <p:nvPr>
            <p:ph idx="1"/>
          </p:nvPr>
        </p:nvSpPr>
        <p:spPr>
          <a:xfrm>
            <a:off x="273666" y="1488613"/>
            <a:ext cx="8596668" cy="3880773"/>
          </a:xfrm>
        </p:spPr>
        <p:txBody>
          <a:bodyPr>
            <a:normAutofit/>
          </a:bodyPr>
          <a:lstStyle/>
          <a:p>
            <a:r>
              <a:rPr lang="en-GB" sz="1900" dirty="0"/>
              <a:t>Mediation introduced 15 years ago, new/current law 6 years ago</a:t>
            </a:r>
          </a:p>
          <a:p>
            <a:r>
              <a:rPr lang="en-GB" sz="1900" dirty="0"/>
              <a:t>In 2019, </a:t>
            </a:r>
            <a:r>
              <a:rPr lang="en-US" sz="1900" dirty="0"/>
              <a:t>for every 3,121 cases received by commercial courts in Serbia, only 1 dispute is resolved in mediation (i.e. only 0.03%)</a:t>
            </a:r>
          </a:p>
          <a:p>
            <a:pPr marL="0" indent="0">
              <a:buNone/>
            </a:pPr>
            <a:endParaRPr lang="sr-Latn-ME" dirty="0"/>
          </a:p>
          <a:p>
            <a:pPr marL="0" indent="0">
              <a:buNone/>
            </a:pPr>
            <a:endParaRPr lang="en-US" dirty="0"/>
          </a:p>
          <a:p>
            <a:pPr marL="0" indent="0">
              <a:buNone/>
            </a:pPr>
            <a:endParaRPr lang="en-GB" dirty="0"/>
          </a:p>
          <a:p>
            <a:endParaRPr lang="en-GB" dirty="0"/>
          </a:p>
          <a:p>
            <a:endParaRPr lang="en-GB" sz="1400" i="1" dirty="0"/>
          </a:p>
          <a:p>
            <a:r>
              <a:rPr lang="en-GB" sz="1400" i="1" dirty="0"/>
              <a:t>Data from CEPEJ 2018 Report on the Efficiency and quality of justice. First instance civil and commercial litigious cases in 2016 with the addition of estimated number of mediations</a:t>
            </a:r>
            <a:endParaRPr lang="en-GB" sz="1400" dirty="0"/>
          </a:p>
        </p:txBody>
      </p:sp>
      <p:pic>
        <p:nvPicPr>
          <p:cNvPr id="5" name="Picture 4">
            <a:extLst>
              <a:ext uri="{FF2B5EF4-FFF2-40B4-BE49-F238E27FC236}">
                <a16:creationId xmlns:a16="http://schemas.microsoft.com/office/drawing/2014/main" id="{66574A0D-FC16-441D-A30F-E572BD30A97E}"/>
              </a:ext>
            </a:extLst>
          </p:cNvPr>
          <p:cNvPicPr>
            <a:picLocks noChangeAspect="1"/>
          </p:cNvPicPr>
          <p:nvPr/>
        </p:nvPicPr>
        <p:blipFill>
          <a:blip r:embed="rId4"/>
          <a:stretch>
            <a:fillRect/>
          </a:stretch>
        </p:blipFill>
        <p:spPr>
          <a:xfrm>
            <a:off x="1513958" y="2716028"/>
            <a:ext cx="5066215" cy="1798476"/>
          </a:xfrm>
          <a:prstGeom prst="rect">
            <a:avLst/>
          </a:prstGeom>
        </p:spPr>
      </p:pic>
      <p:sp>
        <p:nvSpPr>
          <p:cNvPr id="2" name="Slide Number Placeholder 1">
            <a:extLst>
              <a:ext uri="{FF2B5EF4-FFF2-40B4-BE49-F238E27FC236}">
                <a16:creationId xmlns:a16="http://schemas.microsoft.com/office/drawing/2014/main" id="{A0C6B119-7A41-488F-830A-B660599D4377}"/>
              </a:ext>
            </a:extLst>
          </p:cNvPr>
          <p:cNvSpPr>
            <a:spLocks noGrp="1"/>
          </p:cNvSpPr>
          <p:nvPr>
            <p:ph type="sldNum" sz="quarter" idx="12"/>
          </p:nvPr>
        </p:nvSpPr>
        <p:spPr/>
        <p:txBody>
          <a:bodyPr/>
          <a:lstStyle/>
          <a:p>
            <a:fld id="{6D8146AC-2123-8343-9436-87D90C97B9CB}" type="slidenum">
              <a:rPr lang="en-US" smtClean="0"/>
              <a:t>11</a:t>
            </a:fld>
            <a:endParaRPr lang="en-US"/>
          </a:p>
        </p:txBody>
      </p:sp>
    </p:spTree>
    <p:extLst>
      <p:ext uri="{BB962C8B-B14F-4D97-AF65-F5344CB8AC3E}">
        <p14:creationId xmlns:p14="http://schemas.microsoft.com/office/powerpoint/2010/main" val="9247800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BE32EB23-7E6A-844A-8E02-B9845210448A}"/>
              </a:ext>
            </a:extLst>
          </p:cNvPr>
          <p:cNvSpPr txBox="1"/>
          <p:nvPr/>
        </p:nvSpPr>
        <p:spPr>
          <a:xfrm>
            <a:off x="459682" y="260144"/>
            <a:ext cx="7821038" cy="584775"/>
          </a:xfrm>
          <a:prstGeom prst="rect">
            <a:avLst/>
          </a:prstGeom>
          <a:noFill/>
        </p:spPr>
        <p:txBody>
          <a:bodyPr wrap="square" rtlCol="0">
            <a:spAutoFit/>
          </a:bodyPr>
          <a:lstStyle/>
          <a:p>
            <a:r>
              <a:rPr lang="en-US" sz="3200" dirty="0">
                <a:solidFill>
                  <a:srgbClr val="00539B"/>
                </a:solidFill>
                <a:latin typeface="Georgia" panose="02040502050405020303" pitchFamily="18" charset="0"/>
                <a:ea typeface="Verdana" panose="020B0604030504040204" pitchFamily="34" charset="0"/>
                <a:cs typeface="Verdana" panose="020B0604030504040204" pitchFamily="34" charset="0"/>
              </a:rPr>
              <a:t>C</a:t>
            </a:r>
            <a:r>
              <a:rPr lang="sr-Latn-ME" sz="3200" dirty="0">
                <a:solidFill>
                  <a:srgbClr val="00539B"/>
                </a:solidFill>
                <a:latin typeface="Georgia" panose="02040502050405020303" pitchFamily="18" charset="0"/>
                <a:ea typeface="Verdana" panose="020B0604030504040204" pitchFamily="34" charset="0"/>
                <a:cs typeface="Verdana" panose="020B0604030504040204" pitchFamily="34" charset="0"/>
              </a:rPr>
              <a:t>ommercial mediation in Serbia</a:t>
            </a:r>
            <a:endParaRPr lang="en-US" sz="3200" dirty="0">
              <a:solidFill>
                <a:srgbClr val="00539B"/>
              </a:solidFill>
              <a:latin typeface="Georgia" panose="02040502050405020303" pitchFamily="18" charset="0"/>
              <a:ea typeface="Verdana" panose="020B0604030504040204" pitchFamily="34" charset="0"/>
              <a:cs typeface="Verdana" panose="020B0604030504040204" pitchFamily="34" charset="0"/>
            </a:endParaRPr>
          </a:p>
        </p:txBody>
      </p:sp>
      <p:sp>
        <p:nvSpPr>
          <p:cNvPr id="2" name="Rectangle 1">
            <a:extLst>
              <a:ext uri="{FF2B5EF4-FFF2-40B4-BE49-F238E27FC236}">
                <a16:creationId xmlns:a16="http://schemas.microsoft.com/office/drawing/2014/main" id="{8CEE8439-E64E-CF4C-B6ED-6FD5DC823511}"/>
              </a:ext>
            </a:extLst>
          </p:cNvPr>
          <p:cNvSpPr/>
          <p:nvPr/>
        </p:nvSpPr>
        <p:spPr>
          <a:xfrm>
            <a:off x="7055317" y="1013033"/>
            <a:ext cx="1967475" cy="499632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EAC160B0-E3A9-8C44-8DF2-D12B526355A2}"/>
              </a:ext>
            </a:extLst>
          </p:cNvPr>
          <p:cNvSpPr txBox="1"/>
          <p:nvPr/>
        </p:nvSpPr>
        <p:spPr>
          <a:xfrm>
            <a:off x="6917514" y="2844800"/>
            <a:ext cx="2243081" cy="830997"/>
          </a:xfrm>
          <a:prstGeom prst="rect">
            <a:avLst/>
          </a:prstGeom>
          <a:noFill/>
        </p:spPr>
        <p:txBody>
          <a:bodyPr wrap="square" rtlCol="0">
            <a:spAutoFit/>
          </a:bodyPr>
          <a:lstStyle/>
          <a:p>
            <a:pPr algn="ctr">
              <a:spcAft>
                <a:spcPts val="600"/>
              </a:spcAft>
            </a:pPr>
            <a:r>
              <a:rPr lang="en-GB" sz="2400" dirty="0">
                <a:solidFill>
                  <a:schemeClr val="accent1"/>
                </a:solidFill>
              </a:rPr>
              <a:t>Mediation law in Serbia</a:t>
            </a:r>
            <a:endParaRPr lang="en-US" sz="1050" dirty="0">
              <a:solidFill>
                <a:schemeClr val="accent1"/>
              </a:solidFill>
              <a:latin typeface="Verdana" panose="020B0604030504040204" pitchFamily="34" charset="0"/>
              <a:ea typeface="Verdana" panose="020B0604030504040204" pitchFamily="34" charset="0"/>
              <a:cs typeface="Verdana" panose="020B0604030504040204" pitchFamily="34" charset="0"/>
            </a:endParaRPr>
          </a:p>
        </p:txBody>
      </p:sp>
      <p:pic>
        <p:nvPicPr>
          <p:cNvPr id="8" name="Picture 7">
            <a:extLst>
              <a:ext uri="{FF2B5EF4-FFF2-40B4-BE49-F238E27FC236}">
                <a16:creationId xmlns:a16="http://schemas.microsoft.com/office/drawing/2014/main" id="{9FE58EC2-F7C1-49D0-9AA4-82335BEFAA6A}"/>
              </a:ext>
            </a:extLst>
          </p:cNvPr>
          <p:cNvPicPr>
            <a:picLocks noChangeAspect="1"/>
          </p:cNvPicPr>
          <p:nvPr/>
        </p:nvPicPr>
        <p:blipFill>
          <a:blip r:embed="rId3"/>
          <a:stretch>
            <a:fillRect/>
          </a:stretch>
        </p:blipFill>
        <p:spPr>
          <a:xfrm>
            <a:off x="2980266" y="6177477"/>
            <a:ext cx="2760133" cy="612790"/>
          </a:xfrm>
          <a:prstGeom prst="rect">
            <a:avLst/>
          </a:prstGeom>
        </p:spPr>
      </p:pic>
      <p:sp>
        <p:nvSpPr>
          <p:cNvPr id="9" name="Content Placeholder 2">
            <a:extLst>
              <a:ext uri="{FF2B5EF4-FFF2-40B4-BE49-F238E27FC236}">
                <a16:creationId xmlns:a16="http://schemas.microsoft.com/office/drawing/2014/main" id="{E0CE1885-4D79-4070-A575-BE3DF278D028}"/>
              </a:ext>
            </a:extLst>
          </p:cNvPr>
          <p:cNvSpPr>
            <a:spLocks noGrp="1"/>
          </p:cNvSpPr>
          <p:nvPr>
            <p:ph idx="1"/>
          </p:nvPr>
        </p:nvSpPr>
        <p:spPr>
          <a:xfrm>
            <a:off x="76200" y="750771"/>
            <a:ext cx="6979117" cy="5333276"/>
          </a:xfrm>
        </p:spPr>
        <p:txBody>
          <a:bodyPr anchor="ctr">
            <a:normAutofit/>
          </a:bodyPr>
          <a:lstStyle/>
          <a:p>
            <a:pPr>
              <a:spcBef>
                <a:spcPts val="600"/>
              </a:spcBef>
            </a:pPr>
            <a:r>
              <a:rPr lang="en-GB" sz="2000" b="1" dirty="0">
                <a:solidFill>
                  <a:srgbClr val="00AE9E"/>
                </a:solidFill>
                <a:ea typeface="Verdana" panose="020B0604030504040204" pitchFamily="34" charset="0"/>
              </a:rPr>
              <a:t>2015 Law on Mediation in Dispute Resolution: </a:t>
            </a:r>
            <a:endParaRPr lang="sr-Latn-ME" sz="2000" b="1" dirty="0">
              <a:solidFill>
                <a:srgbClr val="00AE9E"/>
              </a:solidFill>
              <a:ea typeface="Verdana" panose="020B0604030504040204" pitchFamily="34" charset="0"/>
            </a:endParaRPr>
          </a:p>
          <a:p>
            <a:pPr marL="0" indent="0">
              <a:buNone/>
            </a:pPr>
            <a:endParaRPr lang="en-GB" sz="800" dirty="0"/>
          </a:p>
          <a:p>
            <a:pPr lvl="1"/>
            <a:r>
              <a:rPr lang="en-GB" sz="1900" dirty="0"/>
              <a:t>licensing system for mediators by the </a:t>
            </a:r>
            <a:r>
              <a:rPr lang="en-GB" sz="1900" dirty="0" err="1"/>
              <a:t>MoJ</a:t>
            </a:r>
            <a:r>
              <a:rPr lang="en-GB" sz="1900" dirty="0"/>
              <a:t>  </a:t>
            </a:r>
          </a:p>
          <a:p>
            <a:pPr lvl="1"/>
            <a:r>
              <a:rPr lang="en-GB" sz="1900" dirty="0"/>
              <a:t>introduction of a Register of Mediators </a:t>
            </a:r>
          </a:p>
          <a:p>
            <a:pPr lvl="1"/>
            <a:r>
              <a:rPr lang="en-GB" sz="1900" dirty="0"/>
              <a:t>establishing a decentralised system of training for mediators, with training organisations accredited by the </a:t>
            </a:r>
            <a:r>
              <a:rPr lang="en-GB" sz="1900" dirty="0" err="1"/>
              <a:t>MoJ</a:t>
            </a:r>
            <a:r>
              <a:rPr lang="en-GB" sz="1900" dirty="0"/>
              <a:t> </a:t>
            </a:r>
          </a:p>
          <a:p>
            <a:pPr lvl="1"/>
            <a:r>
              <a:rPr lang="en-GB" sz="1900" dirty="0"/>
              <a:t>possibility to enforce the mediated settlement agreement</a:t>
            </a:r>
          </a:p>
          <a:p>
            <a:pPr lvl="1"/>
            <a:r>
              <a:rPr lang="en-GB" sz="1900" dirty="0"/>
              <a:t>recommended Tariff on Mediation Fees, issued by the Minister of Justice.</a:t>
            </a:r>
          </a:p>
          <a:p>
            <a:r>
              <a:rPr lang="en-GB" sz="2000" dirty="0"/>
              <a:t>Additionally, </a:t>
            </a:r>
            <a:r>
              <a:rPr lang="en-GB" sz="2000" b="1" dirty="0">
                <a:solidFill>
                  <a:srgbClr val="00AE9E"/>
                </a:solidFill>
                <a:ea typeface="Verdana" panose="020B0604030504040204" pitchFamily="34" charset="0"/>
              </a:rPr>
              <a:t>Law on Court Fees</a:t>
            </a:r>
            <a:r>
              <a:rPr lang="en-GB" sz="2000" dirty="0"/>
              <a:t>, exempts parties from court fees if mediation settlement agreement is reached before the first hearing. </a:t>
            </a:r>
          </a:p>
        </p:txBody>
      </p:sp>
      <p:sp>
        <p:nvSpPr>
          <p:cNvPr id="3" name="Slide Number Placeholder 2">
            <a:extLst>
              <a:ext uri="{FF2B5EF4-FFF2-40B4-BE49-F238E27FC236}">
                <a16:creationId xmlns:a16="http://schemas.microsoft.com/office/drawing/2014/main" id="{42B5BF9C-B011-4E95-AB60-0F795495748C}"/>
              </a:ext>
            </a:extLst>
          </p:cNvPr>
          <p:cNvSpPr>
            <a:spLocks noGrp="1"/>
          </p:cNvSpPr>
          <p:nvPr>
            <p:ph type="sldNum" sz="quarter" idx="12"/>
          </p:nvPr>
        </p:nvSpPr>
        <p:spPr/>
        <p:txBody>
          <a:bodyPr/>
          <a:lstStyle/>
          <a:p>
            <a:fld id="{6D8146AC-2123-8343-9436-87D90C97B9CB}" type="slidenum">
              <a:rPr lang="en-US" smtClean="0"/>
              <a:t>12</a:t>
            </a:fld>
            <a:endParaRPr lang="en-US"/>
          </a:p>
        </p:txBody>
      </p:sp>
    </p:spTree>
    <p:extLst>
      <p:ext uri="{BB962C8B-B14F-4D97-AF65-F5344CB8AC3E}">
        <p14:creationId xmlns:p14="http://schemas.microsoft.com/office/powerpoint/2010/main" val="16886265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D1F4D63-78DB-8444-839A-BEFDAB254D52}"/>
              </a:ext>
            </a:extLst>
          </p:cNvPr>
          <p:cNvSpPr/>
          <p:nvPr/>
        </p:nvSpPr>
        <p:spPr>
          <a:xfrm>
            <a:off x="0" y="6475"/>
            <a:ext cx="9144000" cy="6858000"/>
          </a:xfrm>
          <a:prstGeom prst="rect">
            <a:avLst/>
          </a:prstGeom>
          <a:gradFill flip="none" rotWithShape="1">
            <a:gsLst>
              <a:gs pos="82000">
                <a:srgbClr val="00AE9E"/>
              </a:gs>
              <a:gs pos="0">
                <a:srgbClr val="00539B"/>
              </a:gs>
              <a:gs pos="34000">
                <a:srgbClr val="0079C1"/>
              </a:gs>
            </a:gsLst>
            <a:lin ang="2700000" scaled="1"/>
            <a:tileRect/>
          </a:gra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Franklin Gothic Book"/>
            </a:endParaRPr>
          </a:p>
        </p:txBody>
      </p:sp>
      <p:pic>
        <p:nvPicPr>
          <p:cNvPr id="7" name="Picture 6">
            <a:extLst>
              <a:ext uri="{FF2B5EF4-FFF2-40B4-BE49-F238E27FC236}">
                <a16:creationId xmlns:a16="http://schemas.microsoft.com/office/drawing/2014/main" id="{8D0AD4D8-2A51-ED44-AE59-5645B0C0D079}"/>
              </a:ext>
            </a:extLst>
          </p:cNvPr>
          <p:cNvPicPr>
            <a:picLocks noChangeAspect="1"/>
          </p:cNvPicPr>
          <p:nvPr/>
        </p:nvPicPr>
        <p:blipFill>
          <a:blip r:embed="rId3"/>
          <a:stretch>
            <a:fillRect/>
          </a:stretch>
        </p:blipFill>
        <p:spPr>
          <a:xfrm>
            <a:off x="6921062" y="6300328"/>
            <a:ext cx="1820918" cy="339030"/>
          </a:xfrm>
          <a:prstGeom prst="rect">
            <a:avLst/>
          </a:prstGeom>
        </p:spPr>
      </p:pic>
      <p:sp>
        <p:nvSpPr>
          <p:cNvPr id="8" name="Rectangle 7">
            <a:extLst>
              <a:ext uri="{FF2B5EF4-FFF2-40B4-BE49-F238E27FC236}">
                <a16:creationId xmlns:a16="http://schemas.microsoft.com/office/drawing/2014/main" id="{93D82CAE-BA50-8A48-9FFE-BCF10D4576E0}"/>
              </a:ext>
            </a:extLst>
          </p:cNvPr>
          <p:cNvSpPr/>
          <p:nvPr/>
        </p:nvSpPr>
        <p:spPr>
          <a:xfrm>
            <a:off x="365758" y="493492"/>
            <a:ext cx="2846735" cy="4977777"/>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51324F89-AB2A-904A-A80F-9F9CDB784379}"/>
              </a:ext>
            </a:extLst>
          </p:cNvPr>
          <p:cNvSpPr txBox="1"/>
          <p:nvPr/>
        </p:nvSpPr>
        <p:spPr>
          <a:xfrm>
            <a:off x="352158" y="483644"/>
            <a:ext cx="2846735" cy="4977777"/>
          </a:xfrm>
          <a:prstGeom prst="rect">
            <a:avLst/>
          </a:prstGeom>
          <a:noFill/>
        </p:spPr>
        <p:txBody>
          <a:bodyPr wrap="square" rtlCol="0">
            <a:noAutofit/>
          </a:bodyPr>
          <a:lstStyle/>
          <a:p>
            <a:pPr>
              <a:spcAft>
                <a:spcPts val="600"/>
              </a:spcAft>
            </a:pPr>
            <a:endParaRPr lang="sr-Latn-ME" sz="2200" b="1" dirty="0">
              <a:solidFill>
                <a:srgbClr val="00AE9E"/>
              </a:solidFill>
              <a:latin typeface="Verdana" panose="020B0604030504040204" pitchFamily="34" charset="0"/>
              <a:ea typeface="Verdana" panose="020B0604030504040204" pitchFamily="34" charset="0"/>
            </a:endParaRPr>
          </a:p>
          <a:p>
            <a:pPr>
              <a:spcAft>
                <a:spcPts val="600"/>
              </a:spcAft>
            </a:pPr>
            <a:endParaRPr lang="sr-Latn-ME" sz="2200" b="1" dirty="0">
              <a:solidFill>
                <a:srgbClr val="00AE9E"/>
              </a:solidFill>
              <a:latin typeface="Verdana" panose="020B0604030504040204" pitchFamily="34" charset="0"/>
              <a:ea typeface="Verdana" panose="020B0604030504040204" pitchFamily="34" charset="0"/>
            </a:endParaRPr>
          </a:p>
          <a:p>
            <a:pPr>
              <a:spcAft>
                <a:spcPts val="600"/>
              </a:spcAft>
            </a:pPr>
            <a:endParaRPr lang="sr-Latn-ME" sz="2200" b="1" dirty="0">
              <a:solidFill>
                <a:srgbClr val="00AE9E"/>
              </a:solidFill>
              <a:latin typeface="Verdana" panose="020B0604030504040204" pitchFamily="34" charset="0"/>
              <a:ea typeface="Verdana" panose="020B0604030504040204" pitchFamily="34" charset="0"/>
            </a:endParaRPr>
          </a:p>
          <a:p>
            <a:pPr marL="169863">
              <a:spcAft>
                <a:spcPts val="600"/>
              </a:spcAft>
            </a:pPr>
            <a:r>
              <a:rPr lang="en-GB" sz="2200" b="1" dirty="0">
                <a:solidFill>
                  <a:srgbClr val="00AE9E"/>
                </a:solidFill>
                <a:latin typeface="Verdana" panose="020B0604030504040204" pitchFamily="34" charset="0"/>
                <a:ea typeface="Verdana" panose="020B0604030504040204" pitchFamily="34" charset="0"/>
              </a:rPr>
              <a:t>Commercial Mediation </a:t>
            </a:r>
          </a:p>
          <a:p>
            <a:pPr marL="169863">
              <a:spcAft>
                <a:spcPts val="600"/>
              </a:spcAft>
            </a:pPr>
            <a:endParaRPr lang="en-GB" sz="2200" b="1" dirty="0">
              <a:solidFill>
                <a:srgbClr val="00AE9E"/>
              </a:solidFill>
              <a:latin typeface="Verdana" panose="020B0604030504040204" pitchFamily="34" charset="0"/>
              <a:ea typeface="Verdana" panose="020B0604030504040204" pitchFamily="34" charset="0"/>
            </a:endParaRPr>
          </a:p>
          <a:p>
            <a:pPr marL="169863">
              <a:spcAft>
                <a:spcPts val="600"/>
              </a:spcAft>
            </a:pPr>
            <a:r>
              <a:rPr lang="en-GB" sz="2200" b="1" dirty="0">
                <a:solidFill>
                  <a:srgbClr val="00AE9E"/>
                </a:solidFill>
                <a:latin typeface="Verdana" panose="020B0604030504040204" pitchFamily="34" charset="0"/>
                <a:ea typeface="Verdana" panose="020B0604030504040204" pitchFamily="34" charset="0"/>
              </a:rPr>
              <a:t>Supply and Demand </a:t>
            </a:r>
          </a:p>
          <a:p>
            <a:pPr marL="169863">
              <a:spcAft>
                <a:spcPts val="600"/>
              </a:spcAft>
            </a:pPr>
            <a:endParaRPr lang="en-GB" sz="2200" b="1" dirty="0">
              <a:solidFill>
                <a:srgbClr val="00AE9E"/>
              </a:solidFill>
              <a:latin typeface="Verdana" panose="020B0604030504040204" pitchFamily="34" charset="0"/>
              <a:ea typeface="Verdana" panose="020B0604030504040204" pitchFamily="34" charset="0"/>
            </a:endParaRPr>
          </a:p>
          <a:p>
            <a:pPr marL="169863">
              <a:spcAft>
                <a:spcPts val="600"/>
              </a:spcAft>
            </a:pPr>
            <a:r>
              <a:rPr lang="en-GB" sz="2200" b="1" dirty="0">
                <a:solidFill>
                  <a:srgbClr val="00AE9E"/>
                </a:solidFill>
                <a:latin typeface="Verdana" panose="020B0604030504040204" pitchFamily="34" charset="0"/>
                <a:ea typeface="Verdana" panose="020B0604030504040204" pitchFamily="34" charset="0"/>
              </a:rPr>
              <a:t>in Serbia</a:t>
            </a:r>
            <a:endParaRPr lang="sr-Latn-ME" sz="2200" b="1" dirty="0">
              <a:solidFill>
                <a:srgbClr val="00AE9E"/>
              </a:solidFill>
              <a:latin typeface="Verdana" panose="020B0604030504040204" pitchFamily="34" charset="0"/>
              <a:ea typeface="Verdana" panose="020B0604030504040204" pitchFamily="34" charset="0"/>
            </a:endParaRPr>
          </a:p>
          <a:p>
            <a:pPr marL="169863"/>
            <a:endParaRPr lang="en-US" sz="1600" dirty="0">
              <a:latin typeface="Verdana" panose="020B0604030504040204" pitchFamily="34" charset="0"/>
              <a:ea typeface="Verdana" panose="020B0604030504040204" pitchFamily="34" charset="0"/>
              <a:cs typeface="Verdana" panose="020B0604030504040204" pitchFamily="34" charset="0"/>
            </a:endParaRPr>
          </a:p>
        </p:txBody>
      </p:sp>
      <p:pic>
        <p:nvPicPr>
          <p:cNvPr id="11" name="Picture 10">
            <a:extLst>
              <a:ext uri="{FF2B5EF4-FFF2-40B4-BE49-F238E27FC236}">
                <a16:creationId xmlns:a16="http://schemas.microsoft.com/office/drawing/2014/main" id="{409457E4-7043-B149-A8B9-E24F17A478A9}"/>
              </a:ext>
            </a:extLst>
          </p:cNvPr>
          <p:cNvPicPr>
            <a:picLocks noChangeAspect="1"/>
          </p:cNvPicPr>
          <p:nvPr/>
        </p:nvPicPr>
        <p:blipFill>
          <a:blip r:embed="rId4"/>
          <a:stretch>
            <a:fillRect/>
          </a:stretch>
        </p:blipFill>
        <p:spPr>
          <a:xfrm>
            <a:off x="352158" y="6153132"/>
            <a:ext cx="654295" cy="638547"/>
          </a:xfrm>
          <a:prstGeom prst="rect">
            <a:avLst/>
          </a:prstGeom>
        </p:spPr>
      </p:pic>
      <p:pic>
        <p:nvPicPr>
          <p:cNvPr id="13" name="Picture 12">
            <a:extLst>
              <a:ext uri="{FF2B5EF4-FFF2-40B4-BE49-F238E27FC236}">
                <a16:creationId xmlns:a16="http://schemas.microsoft.com/office/drawing/2014/main" id="{52575DCA-8788-4D46-90AC-72D9BC4E8C87}"/>
              </a:ext>
            </a:extLst>
          </p:cNvPr>
          <p:cNvPicPr>
            <a:picLocks noChangeAspect="1"/>
          </p:cNvPicPr>
          <p:nvPr/>
        </p:nvPicPr>
        <p:blipFill>
          <a:blip r:embed="rId5"/>
          <a:stretch>
            <a:fillRect/>
          </a:stretch>
        </p:blipFill>
        <p:spPr>
          <a:xfrm>
            <a:off x="2980266" y="6177477"/>
            <a:ext cx="2760133" cy="612790"/>
          </a:xfrm>
          <a:prstGeom prst="rect">
            <a:avLst/>
          </a:prstGeom>
        </p:spPr>
      </p:pic>
      <p:sp>
        <p:nvSpPr>
          <p:cNvPr id="14" name="Content Placeholder 2">
            <a:extLst>
              <a:ext uri="{FF2B5EF4-FFF2-40B4-BE49-F238E27FC236}">
                <a16:creationId xmlns:a16="http://schemas.microsoft.com/office/drawing/2014/main" id="{F08B0B55-3073-4CA3-9F22-90F6CB1223EA}"/>
              </a:ext>
            </a:extLst>
          </p:cNvPr>
          <p:cNvSpPr txBox="1">
            <a:spLocks/>
          </p:cNvSpPr>
          <p:nvPr/>
        </p:nvSpPr>
        <p:spPr>
          <a:xfrm>
            <a:off x="3422598" y="586156"/>
            <a:ext cx="5511296" cy="5175624"/>
          </a:xfrm>
          <a:prstGeom prst="rect">
            <a:avLst/>
          </a:prstGeom>
        </p:spPr>
        <p:txBody>
          <a:bodyPr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1" dirty="0">
                <a:solidFill>
                  <a:schemeClr val="bg1"/>
                </a:solidFill>
              </a:rPr>
              <a:t>Supply side:</a:t>
            </a:r>
          </a:p>
          <a:p>
            <a:pPr lvl="1">
              <a:buFont typeface="Wingdings" panose="05000000000000000000" pitchFamily="2" charset="2"/>
              <a:buChar char="ü"/>
            </a:pPr>
            <a:r>
              <a:rPr lang="en-GB" sz="2200" dirty="0">
                <a:solidFill>
                  <a:srgbClr val="FFFFFF"/>
                </a:solidFill>
              </a:rPr>
              <a:t>1,349 mediators had been registered in the Register of the Ministry of Justice</a:t>
            </a:r>
          </a:p>
          <a:p>
            <a:pPr lvl="1">
              <a:buFont typeface="Wingdings" panose="05000000000000000000" pitchFamily="2" charset="2"/>
              <a:buChar char="ü"/>
            </a:pPr>
            <a:r>
              <a:rPr lang="en-GB" sz="2200" dirty="0">
                <a:solidFill>
                  <a:srgbClr val="FFFFFF"/>
                </a:solidFill>
              </a:rPr>
              <a:t>Numerous trainings for mediators and judges</a:t>
            </a:r>
          </a:p>
          <a:p>
            <a:pPr lvl="1"/>
            <a:endParaRPr lang="en-GB" dirty="0">
              <a:solidFill>
                <a:srgbClr val="FFFFFF"/>
              </a:solidFill>
            </a:endParaRPr>
          </a:p>
          <a:p>
            <a:r>
              <a:rPr lang="en-GB" b="1" dirty="0">
                <a:solidFill>
                  <a:schemeClr val="bg1"/>
                </a:solidFill>
              </a:rPr>
              <a:t>Demand side:</a:t>
            </a:r>
          </a:p>
          <a:p>
            <a:pPr lvl="1">
              <a:buFont typeface="Wingdings" panose="05000000000000000000" pitchFamily="2" charset="2"/>
              <a:buChar char="ü"/>
            </a:pPr>
            <a:r>
              <a:rPr lang="en-GB" sz="2200" dirty="0">
                <a:solidFill>
                  <a:srgbClr val="FFFFFF"/>
                </a:solidFill>
              </a:rPr>
              <a:t>Public awareness campaigns (often with support form technical assistance projects;</a:t>
            </a:r>
          </a:p>
          <a:p>
            <a:pPr lvl="1">
              <a:buFont typeface="Wingdings" panose="05000000000000000000" pitchFamily="2" charset="2"/>
              <a:buChar char="ü"/>
            </a:pPr>
            <a:r>
              <a:rPr lang="en-GB" sz="2200" dirty="0">
                <a:solidFill>
                  <a:srgbClr val="FFFFFF"/>
                </a:solidFill>
              </a:rPr>
              <a:t>Legislative framework for court referrals </a:t>
            </a:r>
          </a:p>
          <a:p>
            <a:pPr lvl="1">
              <a:buFont typeface="Wingdings" panose="05000000000000000000" pitchFamily="2" charset="2"/>
              <a:buChar char="ü"/>
            </a:pPr>
            <a:r>
              <a:rPr lang="en-GB" sz="2200" dirty="0">
                <a:solidFill>
                  <a:srgbClr val="FFFFFF"/>
                </a:solidFill>
              </a:rPr>
              <a:t>Cooperation among courts to refer cases and promote mediation</a:t>
            </a:r>
          </a:p>
        </p:txBody>
      </p:sp>
      <p:sp>
        <p:nvSpPr>
          <p:cNvPr id="2" name="Slide Number Placeholder 1">
            <a:extLst>
              <a:ext uri="{FF2B5EF4-FFF2-40B4-BE49-F238E27FC236}">
                <a16:creationId xmlns:a16="http://schemas.microsoft.com/office/drawing/2014/main" id="{90953C40-DA0C-416D-90B8-8AC81A81FD12}"/>
              </a:ext>
            </a:extLst>
          </p:cNvPr>
          <p:cNvSpPr>
            <a:spLocks noGrp="1"/>
          </p:cNvSpPr>
          <p:nvPr>
            <p:ph type="sldNum" sz="quarter" idx="12"/>
          </p:nvPr>
        </p:nvSpPr>
        <p:spPr/>
        <p:txBody>
          <a:bodyPr/>
          <a:lstStyle/>
          <a:p>
            <a:fld id="{6D8146AC-2123-8343-9436-87D90C97B9CB}" type="slidenum">
              <a:rPr lang="en-US" smtClean="0"/>
              <a:t>13</a:t>
            </a:fld>
            <a:endParaRPr lang="en-US"/>
          </a:p>
        </p:txBody>
      </p:sp>
    </p:spTree>
    <p:extLst>
      <p:ext uri="{BB962C8B-B14F-4D97-AF65-F5344CB8AC3E}">
        <p14:creationId xmlns:p14="http://schemas.microsoft.com/office/powerpoint/2010/main" val="9196470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BE32EB23-7E6A-844A-8E02-B9845210448A}"/>
              </a:ext>
            </a:extLst>
          </p:cNvPr>
          <p:cNvSpPr txBox="1"/>
          <p:nvPr/>
        </p:nvSpPr>
        <p:spPr>
          <a:xfrm>
            <a:off x="459682" y="260144"/>
            <a:ext cx="7821038" cy="892552"/>
          </a:xfrm>
          <a:prstGeom prst="rect">
            <a:avLst/>
          </a:prstGeom>
          <a:noFill/>
        </p:spPr>
        <p:txBody>
          <a:bodyPr wrap="square" rtlCol="0">
            <a:spAutoFit/>
          </a:bodyPr>
          <a:lstStyle/>
          <a:p>
            <a:r>
              <a:rPr lang="en-GB" sz="2600" dirty="0">
                <a:solidFill>
                  <a:srgbClr val="00539B"/>
                </a:solidFill>
                <a:latin typeface="Georgia" panose="02040502050405020303" pitchFamily="18" charset="0"/>
                <a:ea typeface="Verdana" panose="020B0604030504040204" pitchFamily="34" charset="0"/>
              </a:rPr>
              <a:t>Recommendations to increase </a:t>
            </a:r>
            <a:r>
              <a:rPr lang="en-GB" sz="2600" b="1" dirty="0">
                <a:solidFill>
                  <a:srgbClr val="00539B"/>
                </a:solidFill>
                <a:latin typeface="Georgia" panose="02040502050405020303" pitchFamily="18" charset="0"/>
                <a:ea typeface="Verdana" panose="020B0604030504040204" pitchFamily="34" charset="0"/>
              </a:rPr>
              <a:t>Demand</a:t>
            </a:r>
            <a:r>
              <a:rPr lang="en-GB" sz="2600" dirty="0">
                <a:solidFill>
                  <a:srgbClr val="00539B"/>
                </a:solidFill>
                <a:latin typeface="Georgia" panose="02040502050405020303" pitchFamily="18" charset="0"/>
                <a:ea typeface="Verdana" panose="020B0604030504040204" pitchFamily="34" charset="0"/>
              </a:rPr>
              <a:t> in Serbia </a:t>
            </a:r>
            <a:r>
              <a:rPr lang="en-GB" sz="2600" dirty="0">
                <a:solidFill>
                  <a:srgbClr val="00AE9E"/>
                </a:solidFill>
                <a:latin typeface="Georgia" panose="02040502050405020303" pitchFamily="18" charset="0"/>
                <a:ea typeface="Verdana" panose="020B0604030504040204" pitchFamily="34" charset="0"/>
              </a:rPr>
              <a:t>Courts</a:t>
            </a:r>
            <a:endParaRPr lang="en-US" sz="2600" dirty="0">
              <a:solidFill>
                <a:srgbClr val="00AE9E"/>
              </a:solidFill>
              <a:latin typeface="Georgia" panose="02040502050405020303" pitchFamily="18" charset="0"/>
              <a:ea typeface="Verdana" panose="020B0604030504040204" pitchFamily="34" charset="0"/>
              <a:cs typeface="Verdana" panose="020B0604030504040204" pitchFamily="34" charset="0"/>
            </a:endParaRPr>
          </a:p>
        </p:txBody>
      </p:sp>
      <p:sp>
        <p:nvSpPr>
          <p:cNvPr id="7" name="TextBox 6">
            <a:extLst>
              <a:ext uri="{FF2B5EF4-FFF2-40B4-BE49-F238E27FC236}">
                <a16:creationId xmlns:a16="http://schemas.microsoft.com/office/drawing/2014/main" id="{490CD9F3-5FDA-474F-A788-436D234E556C}"/>
              </a:ext>
            </a:extLst>
          </p:cNvPr>
          <p:cNvSpPr txBox="1"/>
          <p:nvPr/>
        </p:nvSpPr>
        <p:spPr>
          <a:xfrm>
            <a:off x="0" y="1231107"/>
            <a:ext cx="9003323" cy="4730078"/>
          </a:xfrm>
          <a:prstGeom prst="rect">
            <a:avLst/>
          </a:prstGeom>
          <a:noFill/>
        </p:spPr>
        <p:txBody>
          <a:bodyPr wrap="square" rtlCol="0">
            <a:noAutofit/>
          </a:bodyPr>
          <a:lstStyle/>
          <a:p>
            <a:pPr marL="461963" lvl="1" indent="-285750">
              <a:lnSpc>
                <a:spcPct val="90000"/>
              </a:lnSpc>
              <a:buFont typeface="Arial" panose="020B0604020202020204" pitchFamily="34" charset="0"/>
              <a:buChar char="•"/>
            </a:pPr>
            <a:r>
              <a:rPr lang="en-GB" dirty="0">
                <a:ea typeface="Verdana" panose="020B0604030504040204" pitchFamily="34" charset="0"/>
              </a:rPr>
              <a:t>More effective </a:t>
            </a:r>
            <a:r>
              <a:rPr lang="en-GB" b="1" dirty="0">
                <a:ea typeface="Verdana" panose="020B0604030504040204" pitchFamily="34" charset="0"/>
              </a:rPr>
              <a:t>judicial referral protocols </a:t>
            </a:r>
            <a:r>
              <a:rPr lang="en-GB" dirty="0">
                <a:ea typeface="Verdana" panose="020B0604030504040204" pitchFamily="34" charset="0"/>
              </a:rPr>
              <a:t>in commercial courts</a:t>
            </a:r>
          </a:p>
          <a:p>
            <a:pPr marL="461963" lvl="1" indent="-285750">
              <a:lnSpc>
                <a:spcPct val="90000"/>
              </a:lnSpc>
              <a:buFont typeface="Arial" panose="020B0604020202020204" pitchFamily="34" charset="0"/>
              <a:buChar char="•"/>
            </a:pPr>
            <a:endParaRPr lang="en-GB" sz="1000" dirty="0">
              <a:ea typeface="Verdana" panose="020B0604030504040204" pitchFamily="34" charset="0"/>
            </a:endParaRPr>
          </a:p>
          <a:p>
            <a:pPr marL="461963" lvl="1" indent="-285750">
              <a:lnSpc>
                <a:spcPct val="90000"/>
              </a:lnSpc>
              <a:buFont typeface="Arial" panose="020B0604020202020204" pitchFamily="34" charset="0"/>
              <a:buChar char="•"/>
            </a:pPr>
            <a:r>
              <a:rPr lang="en-GB" dirty="0">
                <a:ea typeface="Verdana" panose="020B0604030504040204" pitchFamily="34" charset="0"/>
              </a:rPr>
              <a:t>Coordination and expansion of </a:t>
            </a:r>
            <a:r>
              <a:rPr lang="en-GB" b="1" dirty="0">
                <a:ea typeface="Verdana" panose="020B0604030504040204" pitchFamily="34" charset="0"/>
              </a:rPr>
              <a:t>court-annexed mediation programmes </a:t>
            </a:r>
            <a:r>
              <a:rPr lang="en-GB" dirty="0">
                <a:ea typeface="Verdana" panose="020B0604030504040204" pitchFamily="34" charset="0"/>
              </a:rPr>
              <a:t>within the specialised commercial court system (both first instance and appellate) (establishing pilot mediation schemes in selected courts)</a:t>
            </a:r>
          </a:p>
          <a:p>
            <a:pPr marL="461963" lvl="1" indent="-285750">
              <a:lnSpc>
                <a:spcPct val="90000"/>
              </a:lnSpc>
              <a:buFont typeface="Arial" panose="020B0604020202020204" pitchFamily="34" charset="0"/>
              <a:buChar char="•"/>
            </a:pPr>
            <a:endParaRPr lang="en-GB" sz="1000" dirty="0">
              <a:ea typeface="Verdana" panose="020B0604030504040204" pitchFamily="34" charset="0"/>
            </a:endParaRPr>
          </a:p>
          <a:p>
            <a:pPr marL="461963" lvl="1" indent="-285750">
              <a:lnSpc>
                <a:spcPct val="90000"/>
              </a:lnSpc>
              <a:buFont typeface="Arial" panose="020B0604020202020204" pitchFamily="34" charset="0"/>
              <a:buChar char="•"/>
            </a:pPr>
            <a:r>
              <a:rPr lang="en-GB" dirty="0">
                <a:ea typeface="Verdana" panose="020B0604030504040204" pitchFamily="34" charset="0"/>
              </a:rPr>
              <a:t>Revision of </a:t>
            </a:r>
            <a:r>
              <a:rPr lang="en-GB" b="1" dirty="0" err="1">
                <a:ea typeface="Verdana" panose="020B0604030504040204" pitchFamily="34" charset="0"/>
              </a:rPr>
              <a:t>MoJ</a:t>
            </a:r>
            <a:r>
              <a:rPr lang="en-GB" b="1" dirty="0">
                <a:ea typeface="Verdana" panose="020B0604030504040204" pitchFamily="34" charset="0"/>
              </a:rPr>
              <a:t>-HJC-SCC Guidelines </a:t>
            </a:r>
            <a:r>
              <a:rPr lang="en-GB" dirty="0">
                <a:ea typeface="Verdana" panose="020B0604030504040204" pitchFamily="34" charset="0"/>
              </a:rPr>
              <a:t>and their promotion, to ensure widespread implementation;</a:t>
            </a:r>
          </a:p>
          <a:p>
            <a:pPr marL="461963" lvl="1" indent="-285750">
              <a:lnSpc>
                <a:spcPct val="90000"/>
              </a:lnSpc>
              <a:buFont typeface="Arial" panose="020B0604020202020204" pitchFamily="34" charset="0"/>
              <a:buChar char="•"/>
            </a:pPr>
            <a:endParaRPr lang="en-GB" sz="1000" dirty="0">
              <a:ea typeface="Verdana" panose="020B0604030504040204" pitchFamily="34" charset="0"/>
            </a:endParaRPr>
          </a:p>
          <a:p>
            <a:pPr marL="461963" lvl="1" indent="-285750">
              <a:lnSpc>
                <a:spcPct val="90000"/>
              </a:lnSpc>
              <a:buFont typeface="Arial" panose="020B0604020202020204" pitchFamily="34" charset="0"/>
              <a:buChar char="•"/>
            </a:pPr>
            <a:r>
              <a:rPr lang="en-GB" dirty="0">
                <a:ea typeface="Verdana" panose="020B0604030504040204" pitchFamily="34" charset="0"/>
              </a:rPr>
              <a:t>Establishing of </a:t>
            </a:r>
            <a:r>
              <a:rPr lang="en-GB" b="1" dirty="0">
                <a:ea typeface="Verdana" panose="020B0604030504040204" pitchFamily="34" charset="0"/>
              </a:rPr>
              <a:t>cooperation agreements between courts and faculties of law </a:t>
            </a:r>
            <a:r>
              <a:rPr lang="en-GB" dirty="0">
                <a:ea typeface="Verdana" panose="020B0604030504040204" pitchFamily="34" charset="0"/>
              </a:rPr>
              <a:t>and commercial mediation centres on the other;</a:t>
            </a:r>
          </a:p>
          <a:p>
            <a:pPr marL="461963" lvl="1" indent="-285750">
              <a:lnSpc>
                <a:spcPct val="90000"/>
              </a:lnSpc>
              <a:buFont typeface="Arial" panose="020B0604020202020204" pitchFamily="34" charset="0"/>
              <a:buChar char="•"/>
            </a:pPr>
            <a:endParaRPr lang="en-GB" sz="1000" dirty="0">
              <a:ea typeface="Verdana" panose="020B0604030504040204" pitchFamily="34" charset="0"/>
            </a:endParaRPr>
          </a:p>
          <a:p>
            <a:pPr marL="461963" lvl="1" indent="-285750">
              <a:lnSpc>
                <a:spcPct val="90000"/>
              </a:lnSpc>
              <a:buFont typeface="Arial" panose="020B0604020202020204" pitchFamily="34" charset="0"/>
              <a:buChar char="•"/>
            </a:pPr>
            <a:r>
              <a:rPr lang="en-GB" dirty="0">
                <a:ea typeface="Verdana" panose="020B0604030504040204" pitchFamily="34" charset="0"/>
              </a:rPr>
              <a:t>Requiring in the Court Rules of Procedure and Mediation Guidelines that court presidents reach a </a:t>
            </a:r>
            <a:r>
              <a:rPr lang="en-GB" b="1" dirty="0">
                <a:ea typeface="Verdana" panose="020B0604030504040204" pitchFamily="34" charset="0"/>
              </a:rPr>
              <a:t>balanced relation between mediation and judicial proceedings </a:t>
            </a:r>
            <a:r>
              <a:rPr lang="en-GB" dirty="0">
                <a:ea typeface="Verdana" panose="020B0604030504040204" pitchFamily="34" charset="0"/>
              </a:rPr>
              <a:t>at every court level. Failure my lead to inability to set and reach the BRTN;</a:t>
            </a:r>
          </a:p>
          <a:p>
            <a:pPr marL="461963" lvl="1" indent="-285750">
              <a:lnSpc>
                <a:spcPct val="90000"/>
              </a:lnSpc>
              <a:buFont typeface="Arial" panose="020B0604020202020204" pitchFamily="34" charset="0"/>
              <a:buChar char="•"/>
            </a:pPr>
            <a:endParaRPr lang="en-GB" sz="1000" dirty="0">
              <a:ea typeface="Verdana" panose="020B0604030504040204" pitchFamily="34" charset="0"/>
            </a:endParaRPr>
          </a:p>
          <a:p>
            <a:pPr marL="461963" lvl="1" indent="-285750">
              <a:lnSpc>
                <a:spcPct val="90000"/>
              </a:lnSpc>
              <a:buFont typeface="Arial" panose="020B0604020202020204" pitchFamily="34" charset="0"/>
              <a:buChar char="•"/>
            </a:pPr>
            <a:r>
              <a:rPr lang="en-GB" b="1" dirty="0">
                <a:ea typeface="Verdana" panose="020B0604030504040204" pitchFamily="34" charset="0"/>
              </a:rPr>
              <a:t>Skills training for commercial judges and court administrators </a:t>
            </a:r>
            <a:r>
              <a:rPr lang="en-GB" dirty="0">
                <a:ea typeface="Verdana" panose="020B0604030504040204" pitchFamily="34" charset="0"/>
              </a:rPr>
              <a:t>by the JA on case referral, pursuant to the CEPEJ Mediation Awareness Programme for Judges;</a:t>
            </a:r>
          </a:p>
          <a:p>
            <a:pPr marL="461963" lvl="1" indent="-285750">
              <a:lnSpc>
                <a:spcPct val="90000"/>
              </a:lnSpc>
              <a:buFont typeface="Arial" panose="020B0604020202020204" pitchFamily="34" charset="0"/>
              <a:buChar char="•"/>
            </a:pPr>
            <a:endParaRPr lang="en-GB" sz="1000" dirty="0">
              <a:ea typeface="Verdana" panose="020B0604030504040204" pitchFamily="34" charset="0"/>
            </a:endParaRPr>
          </a:p>
          <a:p>
            <a:pPr marL="461963" lvl="1" indent="-285750">
              <a:lnSpc>
                <a:spcPct val="90000"/>
              </a:lnSpc>
              <a:buFont typeface="Arial" panose="020B0604020202020204" pitchFamily="34" charset="0"/>
              <a:buChar char="•"/>
            </a:pPr>
            <a:r>
              <a:rPr lang="en-GB" dirty="0">
                <a:ea typeface="Verdana" panose="020B0604030504040204" pitchFamily="34" charset="0"/>
              </a:rPr>
              <a:t>Advanced mediation training of a limited number of </a:t>
            </a:r>
            <a:r>
              <a:rPr lang="en-GB" b="1" dirty="0">
                <a:ea typeface="Verdana" panose="020B0604030504040204" pitchFamily="34" charset="0"/>
              </a:rPr>
              <a:t>judges on ADR skills</a:t>
            </a:r>
            <a:r>
              <a:rPr lang="en-GB" dirty="0">
                <a:ea typeface="Verdana" panose="020B0604030504040204" pitchFamily="34" charset="0"/>
              </a:rPr>
              <a:t>;</a:t>
            </a:r>
          </a:p>
        </p:txBody>
      </p:sp>
      <p:pic>
        <p:nvPicPr>
          <p:cNvPr id="4" name="Picture 3">
            <a:extLst>
              <a:ext uri="{FF2B5EF4-FFF2-40B4-BE49-F238E27FC236}">
                <a16:creationId xmlns:a16="http://schemas.microsoft.com/office/drawing/2014/main" id="{450E2390-80E9-417D-9EF3-44310B14864E}"/>
              </a:ext>
            </a:extLst>
          </p:cNvPr>
          <p:cNvPicPr>
            <a:picLocks noChangeAspect="1"/>
          </p:cNvPicPr>
          <p:nvPr/>
        </p:nvPicPr>
        <p:blipFill>
          <a:blip r:embed="rId3"/>
          <a:stretch>
            <a:fillRect/>
          </a:stretch>
        </p:blipFill>
        <p:spPr>
          <a:xfrm>
            <a:off x="2980266" y="6177477"/>
            <a:ext cx="2760133" cy="612790"/>
          </a:xfrm>
          <a:prstGeom prst="rect">
            <a:avLst/>
          </a:prstGeom>
        </p:spPr>
      </p:pic>
      <p:sp>
        <p:nvSpPr>
          <p:cNvPr id="2" name="Slide Number Placeholder 1">
            <a:extLst>
              <a:ext uri="{FF2B5EF4-FFF2-40B4-BE49-F238E27FC236}">
                <a16:creationId xmlns:a16="http://schemas.microsoft.com/office/drawing/2014/main" id="{6C6C0DDD-8602-417A-B782-6CA87357947F}"/>
              </a:ext>
            </a:extLst>
          </p:cNvPr>
          <p:cNvSpPr>
            <a:spLocks noGrp="1"/>
          </p:cNvSpPr>
          <p:nvPr>
            <p:ph type="sldNum" sz="quarter" idx="12"/>
          </p:nvPr>
        </p:nvSpPr>
        <p:spPr/>
        <p:txBody>
          <a:bodyPr/>
          <a:lstStyle/>
          <a:p>
            <a:fld id="{6D8146AC-2123-8343-9436-87D90C97B9CB}" type="slidenum">
              <a:rPr lang="en-US" smtClean="0"/>
              <a:t>14</a:t>
            </a:fld>
            <a:endParaRPr lang="en-US"/>
          </a:p>
        </p:txBody>
      </p:sp>
    </p:spTree>
    <p:extLst>
      <p:ext uri="{BB962C8B-B14F-4D97-AF65-F5344CB8AC3E}">
        <p14:creationId xmlns:p14="http://schemas.microsoft.com/office/powerpoint/2010/main" val="4945378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BE32EB23-7E6A-844A-8E02-B9845210448A}"/>
              </a:ext>
            </a:extLst>
          </p:cNvPr>
          <p:cNvSpPr txBox="1"/>
          <p:nvPr/>
        </p:nvSpPr>
        <p:spPr>
          <a:xfrm>
            <a:off x="459681" y="260144"/>
            <a:ext cx="8543641" cy="892552"/>
          </a:xfrm>
          <a:prstGeom prst="rect">
            <a:avLst/>
          </a:prstGeom>
          <a:noFill/>
        </p:spPr>
        <p:txBody>
          <a:bodyPr wrap="square" rtlCol="0">
            <a:spAutoFit/>
          </a:bodyPr>
          <a:lstStyle/>
          <a:p>
            <a:r>
              <a:rPr lang="en-GB" sz="2600" dirty="0">
                <a:solidFill>
                  <a:srgbClr val="00539B"/>
                </a:solidFill>
                <a:latin typeface="Georgia" panose="02040502050405020303" pitchFamily="18" charset="0"/>
                <a:ea typeface="Verdana" panose="020B0604030504040204" pitchFamily="34" charset="0"/>
              </a:rPr>
              <a:t>Recommendations to increase </a:t>
            </a:r>
            <a:r>
              <a:rPr lang="en-GB" sz="2600" b="1" dirty="0">
                <a:solidFill>
                  <a:srgbClr val="00539B"/>
                </a:solidFill>
                <a:latin typeface="Georgia" panose="02040502050405020303" pitchFamily="18" charset="0"/>
                <a:ea typeface="Verdana" panose="020B0604030504040204" pitchFamily="34" charset="0"/>
              </a:rPr>
              <a:t>Demand</a:t>
            </a:r>
            <a:r>
              <a:rPr lang="sr-Latn-ME" sz="2600" dirty="0">
                <a:solidFill>
                  <a:srgbClr val="00539B"/>
                </a:solidFill>
                <a:latin typeface="Georgia" panose="02040502050405020303" pitchFamily="18" charset="0"/>
                <a:ea typeface="Verdana" panose="020B0604030504040204" pitchFamily="34" charset="0"/>
              </a:rPr>
              <a:t> (</a:t>
            </a:r>
            <a:r>
              <a:rPr lang="sr-Latn-ME" sz="2600" dirty="0" err="1">
                <a:solidFill>
                  <a:srgbClr val="00539B"/>
                </a:solidFill>
                <a:latin typeface="Georgia" panose="02040502050405020303" pitchFamily="18" charset="0"/>
                <a:ea typeface="Verdana" panose="020B0604030504040204" pitchFamily="34" charset="0"/>
              </a:rPr>
              <a:t>cont</a:t>
            </a:r>
            <a:r>
              <a:rPr lang="sr-Latn-ME" sz="2600" dirty="0">
                <a:solidFill>
                  <a:srgbClr val="00539B"/>
                </a:solidFill>
                <a:latin typeface="Georgia" panose="02040502050405020303" pitchFamily="18" charset="0"/>
                <a:ea typeface="Verdana" panose="020B0604030504040204" pitchFamily="34" charset="0"/>
              </a:rPr>
              <a:t>.)</a:t>
            </a:r>
            <a:endParaRPr lang="en-GB" sz="2600" dirty="0">
              <a:solidFill>
                <a:srgbClr val="00539B"/>
              </a:solidFill>
              <a:latin typeface="Georgia" panose="02040502050405020303" pitchFamily="18" charset="0"/>
              <a:ea typeface="Verdana" panose="020B0604030504040204" pitchFamily="34" charset="0"/>
            </a:endParaRPr>
          </a:p>
          <a:p>
            <a:r>
              <a:rPr lang="en-GB" sz="2600" dirty="0">
                <a:solidFill>
                  <a:srgbClr val="00AE9E"/>
                </a:solidFill>
                <a:latin typeface="Georgia" panose="02040502050405020303" pitchFamily="18" charset="0"/>
                <a:ea typeface="Verdana" panose="020B0604030504040204" pitchFamily="34" charset="0"/>
                <a:cs typeface="Verdana" panose="020B0604030504040204" pitchFamily="34" charset="0"/>
              </a:rPr>
              <a:t>Courts – mediators - lawyers</a:t>
            </a:r>
            <a:endParaRPr lang="en-US" sz="2600" dirty="0">
              <a:solidFill>
                <a:srgbClr val="00AE9E"/>
              </a:solidFill>
              <a:latin typeface="Georgia" panose="02040502050405020303" pitchFamily="18" charset="0"/>
              <a:ea typeface="Verdana" panose="020B0604030504040204" pitchFamily="34" charset="0"/>
              <a:cs typeface="Verdana" panose="020B0604030504040204" pitchFamily="34" charset="0"/>
            </a:endParaRPr>
          </a:p>
        </p:txBody>
      </p:sp>
      <p:sp>
        <p:nvSpPr>
          <p:cNvPr id="7" name="TextBox 6">
            <a:extLst>
              <a:ext uri="{FF2B5EF4-FFF2-40B4-BE49-F238E27FC236}">
                <a16:creationId xmlns:a16="http://schemas.microsoft.com/office/drawing/2014/main" id="{490CD9F3-5FDA-474F-A788-436D234E556C}"/>
              </a:ext>
            </a:extLst>
          </p:cNvPr>
          <p:cNvSpPr txBox="1"/>
          <p:nvPr/>
        </p:nvSpPr>
        <p:spPr>
          <a:xfrm>
            <a:off x="0" y="1107831"/>
            <a:ext cx="9003323" cy="4853354"/>
          </a:xfrm>
          <a:prstGeom prst="rect">
            <a:avLst/>
          </a:prstGeom>
          <a:noFill/>
        </p:spPr>
        <p:txBody>
          <a:bodyPr wrap="square" rtlCol="0">
            <a:noAutofit/>
          </a:bodyPr>
          <a:lstStyle/>
          <a:p>
            <a:pPr marL="461963" lvl="1" indent="-285750">
              <a:lnSpc>
                <a:spcPct val="90000"/>
              </a:lnSpc>
              <a:buFont typeface="Arial" panose="020B0604020202020204" pitchFamily="34" charset="0"/>
              <a:buChar char="•"/>
            </a:pPr>
            <a:endParaRPr lang="en-GB" sz="1000" dirty="0">
              <a:ea typeface="Verdana" panose="020B0604030504040204" pitchFamily="34" charset="0"/>
            </a:endParaRPr>
          </a:p>
          <a:p>
            <a:pPr marL="461963" lvl="1" indent="-285750">
              <a:lnSpc>
                <a:spcPct val="90000"/>
              </a:lnSpc>
              <a:buFont typeface="Arial" panose="020B0604020202020204" pitchFamily="34" charset="0"/>
              <a:buChar char="•"/>
            </a:pPr>
            <a:r>
              <a:rPr lang="en-GB" dirty="0">
                <a:ea typeface="Verdana" panose="020B0604030504040204" pitchFamily="34" charset="0"/>
              </a:rPr>
              <a:t>Precise provisions on </a:t>
            </a:r>
            <a:r>
              <a:rPr lang="en-GB" b="1" dirty="0">
                <a:ea typeface="Verdana" panose="020B0604030504040204" pitchFamily="34" charset="0"/>
              </a:rPr>
              <a:t>referral to mediation as part of judges’ assessment</a:t>
            </a:r>
            <a:r>
              <a:rPr lang="en-GB" dirty="0">
                <a:ea typeface="Verdana" panose="020B0604030504040204" pitchFamily="34" charset="0"/>
              </a:rPr>
              <a:t> in the Court Rules of Procedure and HJC documents (e.g. definition of cases referred; target numbers, incentives and sanctions)</a:t>
            </a:r>
          </a:p>
          <a:p>
            <a:pPr marL="461963" lvl="1" indent="-285750">
              <a:lnSpc>
                <a:spcPct val="90000"/>
              </a:lnSpc>
              <a:buFont typeface="Arial" panose="020B0604020202020204" pitchFamily="34" charset="0"/>
              <a:buChar char="•"/>
            </a:pPr>
            <a:endParaRPr lang="en-GB" dirty="0">
              <a:ea typeface="Verdana" panose="020B0604030504040204" pitchFamily="34" charset="0"/>
            </a:endParaRPr>
          </a:p>
          <a:p>
            <a:pPr marL="461963" lvl="1" indent="-285750">
              <a:lnSpc>
                <a:spcPct val="90000"/>
              </a:lnSpc>
              <a:buFont typeface="Arial" panose="020B0604020202020204" pitchFamily="34" charset="0"/>
              <a:buChar char="•"/>
            </a:pPr>
            <a:r>
              <a:rPr lang="en-GB" dirty="0">
                <a:ea typeface="Verdana" panose="020B0604030504040204" pitchFamily="34" charset="0"/>
              </a:rPr>
              <a:t>Supporting the Commercial Appellate Court in </a:t>
            </a:r>
            <a:r>
              <a:rPr lang="en-GB" b="1" dirty="0">
                <a:ea typeface="Verdana" panose="020B0604030504040204" pitchFamily="34" charset="0"/>
              </a:rPr>
              <a:t>dedicating a section on mediation at the Annual Conference of Commercial Courts </a:t>
            </a:r>
            <a:r>
              <a:rPr lang="en-GB" dirty="0">
                <a:ea typeface="Verdana" panose="020B0604030504040204" pitchFamily="34" charset="0"/>
              </a:rPr>
              <a:t>organised in September</a:t>
            </a:r>
          </a:p>
          <a:p>
            <a:pPr marL="461963" lvl="1" indent="-285750">
              <a:lnSpc>
                <a:spcPct val="90000"/>
              </a:lnSpc>
              <a:buFont typeface="Arial" panose="020B0604020202020204" pitchFamily="34" charset="0"/>
              <a:buChar char="•"/>
            </a:pPr>
            <a:endParaRPr lang="en-GB" sz="1000" dirty="0">
              <a:ea typeface="Verdana" panose="020B0604030504040204" pitchFamily="34" charset="0"/>
            </a:endParaRPr>
          </a:p>
          <a:p>
            <a:pPr marL="461963" lvl="1" indent="-285750">
              <a:lnSpc>
                <a:spcPct val="90000"/>
              </a:lnSpc>
              <a:buFont typeface="Arial" panose="020B0604020202020204" pitchFamily="34" charset="0"/>
              <a:buChar char="•"/>
            </a:pPr>
            <a:r>
              <a:rPr lang="en-GB" dirty="0">
                <a:ea typeface="Verdana" panose="020B0604030504040204" pitchFamily="34" charset="0"/>
              </a:rPr>
              <a:t>Supporting </a:t>
            </a:r>
            <a:r>
              <a:rPr lang="en-GB" b="1" dirty="0">
                <a:ea typeface="Verdana" panose="020B0604030504040204" pitchFamily="34" charset="0"/>
              </a:rPr>
              <a:t>lawyers’ commercial mediation advocacy training</a:t>
            </a:r>
            <a:r>
              <a:rPr lang="en-GB" dirty="0">
                <a:ea typeface="Verdana" panose="020B0604030504040204" pitchFamily="34" charset="0"/>
              </a:rPr>
              <a:t>, especially in jurisdictions with commercial court-annexed mediation programmes </a:t>
            </a:r>
          </a:p>
          <a:p>
            <a:pPr marL="461963" lvl="1" indent="-285750">
              <a:lnSpc>
                <a:spcPct val="90000"/>
              </a:lnSpc>
              <a:buFont typeface="Arial" panose="020B0604020202020204" pitchFamily="34" charset="0"/>
              <a:buChar char="•"/>
            </a:pPr>
            <a:endParaRPr lang="en-GB" sz="1000" dirty="0">
              <a:ea typeface="Verdana" panose="020B0604030504040204" pitchFamily="34" charset="0"/>
            </a:endParaRPr>
          </a:p>
          <a:p>
            <a:pPr marL="461963" lvl="1" indent="-285750">
              <a:lnSpc>
                <a:spcPct val="90000"/>
              </a:lnSpc>
              <a:buFont typeface="Arial" panose="020B0604020202020204" pitchFamily="34" charset="0"/>
              <a:buChar char="•"/>
            </a:pPr>
            <a:r>
              <a:rPr lang="en-GB" b="1" dirty="0">
                <a:ea typeface="Verdana" panose="020B0604030504040204" pitchFamily="34" charset="0"/>
              </a:rPr>
              <a:t>Information about mediators </a:t>
            </a:r>
            <a:r>
              <a:rPr lang="en-GB" dirty="0">
                <a:ea typeface="Verdana" panose="020B0604030504040204" pitchFamily="34" charset="0"/>
              </a:rPr>
              <a:t>should be more detailed and available in courts (ex. court lists should provide more mediator credentials and information than the Registry provides; information on where they mediate – in the court or in their own offices; what their fee is, if any, specialisation, etc.)</a:t>
            </a:r>
          </a:p>
          <a:p>
            <a:pPr marL="461963" lvl="1" indent="-285750">
              <a:lnSpc>
                <a:spcPct val="90000"/>
              </a:lnSpc>
              <a:buFont typeface="Arial" panose="020B0604020202020204" pitchFamily="34" charset="0"/>
              <a:buChar char="•"/>
            </a:pPr>
            <a:endParaRPr lang="en-GB" dirty="0">
              <a:ea typeface="Verdana" panose="020B0604030504040204" pitchFamily="34" charset="0"/>
            </a:endParaRPr>
          </a:p>
          <a:p>
            <a:pPr marL="461963" lvl="1" indent="-285750">
              <a:lnSpc>
                <a:spcPct val="90000"/>
              </a:lnSpc>
              <a:buFont typeface="Arial" panose="020B0604020202020204" pitchFamily="34" charset="0"/>
              <a:buChar char="•"/>
            </a:pPr>
            <a:r>
              <a:rPr lang="en-GB" dirty="0">
                <a:ea typeface="Verdana" panose="020B0604030504040204" pitchFamily="34" charset="0"/>
              </a:rPr>
              <a:t>Allowing </a:t>
            </a:r>
            <a:r>
              <a:rPr lang="en-GB" b="1" dirty="0">
                <a:ea typeface="Verdana" panose="020B0604030504040204" pitchFamily="34" charset="0"/>
              </a:rPr>
              <a:t>parties to have the right to choose a mediator </a:t>
            </a:r>
            <a:r>
              <a:rPr lang="en-GB" dirty="0">
                <a:ea typeface="Verdana" panose="020B0604030504040204" pitchFamily="34" charset="0"/>
              </a:rPr>
              <a:t>from a panel at a private mediation provider/or choose the independent out-of-court registered mediator, whereas if they choose judicial mediation by a judge, they cannot have this right (Singapore model).</a:t>
            </a:r>
          </a:p>
        </p:txBody>
      </p:sp>
      <p:pic>
        <p:nvPicPr>
          <p:cNvPr id="4" name="Picture 3">
            <a:extLst>
              <a:ext uri="{FF2B5EF4-FFF2-40B4-BE49-F238E27FC236}">
                <a16:creationId xmlns:a16="http://schemas.microsoft.com/office/drawing/2014/main" id="{5A756A6B-49D1-42BE-A00F-1A9B1C3B2169}"/>
              </a:ext>
            </a:extLst>
          </p:cNvPr>
          <p:cNvPicPr>
            <a:picLocks noChangeAspect="1"/>
          </p:cNvPicPr>
          <p:nvPr/>
        </p:nvPicPr>
        <p:blipFill>
          <a:blip r:embed="rId3"/>
          <a:stretch>
            <a:fillRect/>
          </a:stretch>
        </p:blipFill>
        <p:spPr>
          <a:xfrm>
            <a:off x="2980266" y="6177477"/>
            <a:ext cx="2760133" cy="612790"/>
          </a:xfrm>
          <a:prstGeom prst="rect">
            <a:avLst/>
          </a:prstGeom>
        </p:spPr>
      </p:pic>
      <p:sp>
        <p:nvSpPr>
          <p:cNvPr id="2" name="Slide Number Placeholder 1">
            <a:extLst>
              <a:ext uri="{FF2B5EF4-FFF2-40B4-BE49-F238E27FC236}">
                <a16:creationId xmlns:a16="http://schemas.microsoft.com/office/drawing/2014/main" id="{F16198F0-EDE2-4D6B-A1D5-58A54F7FCAA0}"/>
              </a:ext>
            </a:extLst>
          </p:cNvPr>
          <p:cNvSpPr>
            <a:spLocks noGrp="1"/>
          </p:cNvSpPr>
          <p:nvPr>
            <p:ph type="sldNum" sz="quarter" idx="12"/>
          </p:nvPr>
        </p:nvSpPr>
        <p:spPr/>
        <p:txBody>
          <a:bodyPr/>
          <a:lstStyle/>
          <a:p>
            <a:fld id="{6D8146AC-2123-8343-9436-87D90C97B9CB}" type="slidenum">
              <a:rPr lang="en-US" smtClean="0"/>
              <a:t>15</a:t>
            </a:fld>
            <a:endParaRPr lang="en-US"/>
          </a:p>
        </p:txBody>
      </p:sp>
    </p:spTree>
    <p:extLst>
      <p:ext uri="{BB962C8B-B14F-4D97-AF65-F5344CB8AC3E}">
        <p14:creationId xmlns:p14="http://schemas.microsoft.com/office/powerpoint/2010/main" val="14836388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BE32EB23-7E6A-844A-8E02-B9845210448A}"/>
              </a:ext>
            </a:extLst>
          </p:cNvPr>
          <p:cNvSpPr txBox="1"/>
          <p:nvPr/>
        </p:nvSpPr>
        <p:spPr>
          <a:xfrm>
            <a:off x="459681" y="260144"/>
            <a:ext cx="8543641" cy="892552"/>
          </a:xfrm>
          <a:prstGeom prst="rect">
            <a:avLst/>
          </a:prstGeom>
          <a:noFill/>
        </p:spPr>
        <p:txBody>
          <a:bodyPr wrap="square" rtlCol="0">
            <a:spAutoFit/>
          </a:bodyPr>
          <a:lstStyle/>
          <a:p>
            <a:r>
              <a:rPr lang="en-GB" sz="2600" dirty="0">
                <a:solidFill>
                  <a:srgbClr val="00539B"/>
                </a:solidFill>
                <a:latin typeface="Georgia" panose="02040502050405020303" pitchFamily="18" charset="0"/>
                <a:ea typeface="Verdana" panose="020B0604030504040204" pitchFamily="34" charset="0"/>
              </a:rPr>
              <a:t>Recommendations to increase </a:t>
            </a:r>
            <a:r>
              <a:rPr lang="en-GB" sz="2600" b="1" dirty="0">
                <a:solidFill>
                  <a:srgbClr val="00539B"/>
                </a:solidFill>
                <a:latin typeface="Georgia" panose="02040502050405020303" pitchFamily="18" charset="0"/>
                <a:ea typeface="Verdana" panose="020B0604030504040204" pitchFamily="34" charset="0"/>
              </a:rPr>
              <a:t>Demand</a:t>
            </a:r>
            <a:r>
              <a:rPr lang="sr-Latn-ME" sz="2600" dirty="0">
                <a:solidFill>
                  <a:srgbClr val="00539B"/>
                </a:solidFill>
                <a:latin typeface="Georgia" panose="02040502050405020303" pitchFamily="18" charset="0"/>
                <a:ea typeface="Verdana" panose="020B0604030504040204" pitchFamily="34" charset="0"/>
              </a:rPr>
              <a:t> (</a:t>
            </a:r>
            <a:r>
              <a:rPr lang="sr-Latn-ME" sz="2600" dirty="0" err="1">
                <a:solidFill>
                  <a:srgbClr val="00539B"/>
                </a:solidFill>
                <a:latin typeface="Georgia" panose="02040502050405020303" pitchFamily="18" charset="0"/>
                <a:ea typeface="Verdana" panose="020B0604030504040204" pitchFamily="34" charset="0"/>
              </a:rPr>
              <a:t>cont</a:t>
            </a:r>
            <a:r>
              <a:rPr lang="sr-Latn-ME" sz="2600" dirty="0">
                <a:solidFill>
                  <a:srgbClr val="00539B"/>
                </a:solidFill>
                <a:latin typeface="Georgia" panose="02040502050405020303" pitchFamily="18" charset="0"/>
                <a:ea typeface="Verdana" panose="020B0604030504040204" pitchFamily="34" charset="0"/>
              </a:rPr>
              <a:t>.)</a:t>
            </a:r>
            <a:endParaRPr lang="en-GB" sz="2600" dirty="0">
              <a:solidFill>
                <a:srgbClr val="00539B"/>
              </a:solidFill>
              <a:latin typeface="Georgia" panose="02040502050405020303" pitchFamily="18" charset="0"/>
              <a:ea typeface="Verdana" panose="020B0604030504040204" pitchFamily="34" charset="0"/>
            </a:endParaRPr>
          </a:p>
          <a:p>
            <a:r>
              <a:rPr lang="en-GB" sz="2600" dirty="0">
                <a:solidFill>
                  <a:srgbClr val="00AE9E"/>
                </a:solidFill>
                <a:latin typeface="Georgia" panose="02040502050405020303" pitchFamily="18" charset="0"/>
                <a:ea typeface="Verdana" panose="020B0604030504040204" pitchFamily="34" charset="0"/>
                <a:cs typeface="Verdana" panose="020B0604030504040204" pitchFamily="34" charset="0"/>
              </a:rPr>
              <a:t>Awareness </a:t>
            </a:r>
            <a:endParaRPr lang="en-US" sz="2600" dirty="0">
              <a:solidFill>
                <a:srgbClr val="00AE9E"/>
              </a:solidFill>
              <a:latin typeface="Georgia" panose="02040502050405020303" pitchFamily="18" charset="0"/>
              <a:ea typeface="Verdana" panose="020B0604030504040204" pitchFamily="34" charset="0"/>
              <a:cs typeface="Verdana" panose="020B0604030504040204" pitchFamily="34" charset="0"/>
            </a:endParaRPr>
          </a:p>
        </p:txBody>
      </p:sp>
      <p:sp>
        <p:nvSpPr>
          <p:cNvPr id="7" name="TextBox 6">
            <a:extLst>
              <a:ext uri="{FF2B5EF4-FFF2-40B4-BE49-F238E27FC236}">
                <a16:creationId xmlns:a16="http://schemas.microsoft.com/office/drawing/2014/main" id="{490CD9F3-5FDA-474F-A788-436D234E556C}"/>
              </a:ext>
            </a:extLst>
          </p:cNvPr>
          <p:cNvSpPr txBox="1"/>
          <p:nvPr/>
        </p:nvSpPr>
        <p:spPr>
          <a:xfrm>
            <a:off x="0" y="1107831"/>
            <a:ext cx="9003323" cy="4853354"/>
          </a:xfrm>
          <a:prstGeom prst="rect">
            <a:avLst/>
          </a:prstGeom>
          <a:noFill/>
        </p:spPr>
        <p:txBody>
          <a:bodyPr wrap="square" rtlCol="0">
            <a:noAutofit/>
          </a:bodyPr>
          <a:lstStyle/>
          <a:p>
            <a:pPr marL="285750" indent="-285750">
              <a:lnSpc>
                <a:spcPct val="90000"/>
              </a:lnSpc>
              <a:buFont typeface="Arial" panose="020B0604020202020204" pitchFamily="34" charset="0"/>
              <a:buChar char="•"/>
            </a:pPr>
            <a:r>
              <a:rPr lang="en-GB" dirty="0">
                <a:ea typeface="Verdana" panose="020B0604030504040204" pitchFamily="34" charset="0"/>
              </a:rPr>
              <a:t>Targeted mediation awareness campaigns: </a:t>
            </a:r>
          </a:p>
          <a:p>
            <a:pPr marL="285750" indent="-285750">
              <a:lnSpc>
                <a:spcPct val="90000"/>
              </a:lnSpc>
              <a:buFont typeface="Arial" panose="020B0604020202020204" pitchFamily="34" charset="0"/>
              <a:buChar char="•"/>
            </a:pPr>
            <a:endParaRPr lang="en-GB" sz="1000" dirty="0">
              <a:ea typeface="Verdana" panose="020B0604030504040204" pitchFamily="34" charset="0"/>
            </a:endParaRPr>
          </a:p>
          <a:p>
            <a:pPr marL="742950" lvl="1" indent="-285750">
              <a:lnSpc>
                <a:spcPct val="90000"/>
              </a:lnSpc>
              <a:buFont typeface="Arial" panose="020B0604020202020204" pitchFamily="34" charset="0"/>
              <a:buChar char="•"/>
            </a:pPr>
            <a:r>
              <a:rPr lang="en-GB" dirty="0" err="1">
                <a:ea typeface="Verdana" panose="020B0604030504040204" pitchFamily="34" charset="0"/>
              </a:rPr>
              <a:t>MoJ</a:t>
            </a:r>
            <a:r>
              <a:rPr lang="en-GB" dirty="0">
                <a:ea typeface="Verdana" panose="020B0604030504040204" pitchFamily="34" charset="0"/>
              </a:rPr>
              <a:t> and relevant stakeholders and partners to </a:t>
            </a:r>
            <a:r>
              <a:rPr lang="en-GB" b="1" dirty="0">
                <a:ea typeface="Verdana" panose="020B0604030504040204" pitchFamily="34" charset="0"/>
              </a:rPr>
              <a:t>target specific business sectors </a:t>
            </a:r>
            <a:r>
              <a:rPr lang="en-GB" dirty="0">
                <a:ea typeface="Verdana" panose="020B0604030504040204" pitchFamily="34" charset="0"/>
              </a:rPr>
              <a:t>in partnership with national or local business associations (like construction, agriculture, manufacturing, banking, related to intellectual property, corporate, employment, information technology, insurance, etc.) </a:t>
            </a:r>
          </a:p>
          <a:p>
            <a:pPr marL="742950" lvl="1" indent="-285750">
              <a:lnSpc>
                <a:spcPct val="90000"/>
              </a:lnSpc>
              <a:buFont typeface="Arial" panose="020B0604020202020204" pitchFamily="34" charset="0"/>
              <a:buChar char="•"/>
            </a:pPr>
            <a:endParaRPr lang="en-GB" sz="1000" dirty="0">
              <a:ea typeface="Verdana" panose="020B0604030504040204" pitchFamily="34" charset="0"/>
            </a:endParaRPr>
          </a:p>
          <a:p>
            <a:pPr marL="742950" lvl="1" indent="-285750">
              <a:lnSpc>
                <a:spcPct val="90000"/>
              </a:lnSpc>
              <a:buFont typeface="Arial" panose="020B0604020202020204" pitchFamily="34" charset="0"/>
              <a:buChar char="•"/>
            </a:pPr>
            <a:r>
              <a:rPr lang="en-GB" dirty="0">
                <a:ea typeface="Verdana" panose="020B0604030504040204" pitchFamily="34" charset="0"/>
              </a:rPr>
              <a:t>Advertise and </a:t>
            </a:r>
            <a:r>
              <a:rPr lang="en-GB" b="1" dirty="0">
                <a:ea typeface="Verdana" panose="020B0604030504040204" pitchFamily="34" charset="0"/>
              </a:rPr>
              <a:t>promote the judicial referral programmes </a:t>
            </a:r>
            <a:r>
              <a:rPr lang="en-GB" dirty="0">
                <a:ea typeface="Verdana" panose="020B0604030504040204" pitchFamily="34" charset="0"/>
              </a:rPr>
              <a:t>in selected commercial courts (i.e. limited to “pilot” territories)</a:t>
            </a:r>
          </a:p>
          <a:p>
            <a:pPr marL="742950" lvl="1" indent="-285750">
              <a:lnSpc>
                <a:spcPct val="90000"/>
              </a:lnSpc>
              <a:buFont typeface="Arial" panose="020B0604020202020204" pitchFamily="34" charset="0"/>
              <a:buChar char="•"/>
            </a:pPr>
            <a:endParaRPr lang="en-GB" sz="1000" dirty="0">
              <a:ea typeface="Verdana" panose="020B0604030504040204" pitchFamily="34" charset="0"/>
            </a:endParaRPr>
          </a:p>
          <a:p>
            <a:pPr marL="742950" lvl="1" indent="-285750">
              <a:lnSpc>
                <a:spcPct val="90000"/>
              </a:lnSpc>
              <a:buFont typeface="Arial" panose="020B0604020202020204" pitchFamily="34" charset="0"/>
              <a:buChar char="•"/>
            </a:pPr>
            <a:r>
              <a:rPr lang="en-GB" dirty="0">
                <a:ea typeface="Verdana" panose="020B0604030504040204" pitchFamily="34" charset="0"/>
              </a:rPr>
              <a:t>Support the Bar Associations in organising mediation related </a:t>
            </a:r>
            <a:r>
              <a:rPr lang="en-GB" b="1" dirty="0">
                <a:ea typeface="Verdana" panose="020B0604030504040204" pitchFamily="34" charset="0"/>
              </a:rPr>
              <a:t>panel discussions at the Lawyers’ Conference and seminars of the Bar Academy</a:t>
            </a:r>
            <a:r>
              <a:rPr lang="en-GB" dirty="0">
                <a:ea typeface="Verdana" panose="020B0604030504040204" pitchFamily="34" charset="0"/>
              </a:rPr>
              <a:t>, as well as in mediation advocacy training for commercial lawyers</a:t>
            </a:r>
          </a:p>
          <a:p>
            <a:pPr marL="742950" lvl="1" indent="-285750">
              <a:lnSpc>
                <a:spcPct val="90000"/>
              </a:lnSpc>
              <a:buFont typeface="Arial" panose="020B0604020202020204" pitchFamily="34" charset="0"/>
              <a:buChar char="•"/>
            </a:pPr>
            <a:endParaRPr lang="en-GB" sz="1000" dirty="0">
              <a:ea typeface="Verdana" panose="020B0604030504040204" pitchFamily="34" charset="0"/>
            </a:endParaRPr>
          </a:p>
          <a:p>
            <a:pPr marL="742950" lvl="1" indent="-285750">
              <a:lnSpc>
                <a:spcPct val="90000"/>
              </a:lnSpc>
              <a:buFont typeface="Arial" panose="020B0604020202020204" pitchFamily="34" charset="0"/>
              <a:buChar char="•"/>
            </a:pPr>
            <a:r>
              <a:rPr lang="en-GB" dirty="0">
                <a:ea typeface="Verdana" panose="020B0604030504040204" pitchFamily="34" charset="0"/>
              </a:rPr>
              <a:t>Active promotion of </a:t>
            </a:r>
            <a:r>
              <a:rPr lang="en-GB" b="1" dirty="0">
                <a:ea typeface="Verdana" panose="020B0604030504040204" pitchFamily="34" charset="0"/>
              </a:rPr>
              <a:t>signing of “mediation pledges” </a:t>
            </a:r>
            <a:r>
              <a:rPr lang="en-GB" dirty="0">
                <a:ea typeface="Verdana" panose="020B0604030504040204" pitchFamily="34" charset="0"/>
              </a:rPr>
              <a:t>by major companies</a:t>
            </a:r>
          </a:p>
          <a:p>
            <a:pPr marL="742950" lvl="1" indent="-285750">
              <a:lnSpc>
                <a:spcPct val="90000"/>
              </a:lnSpc>
              <a:buFont typeface="Arial" panose="020B0604020202020204" pitchFamily="34" charset="0"/>
              <a:buChar char="•"/>
            </a:pPr>
            <a:endParaRPr lang="en-GB" sz="1000" dirty="0">
              <a:ea typeface="Verdana" panose="020B0604030504040204" pitchFamily="34" charset="0"/>
            </a:endParaRPr>
          </a:p>
          <a:p>
            <a:pPr marL="742950" lvl="1" indent="-285750">
              <a:lnSpc>
                <a:spcPct val="90000"/>
              </a:lnSpc>
              <a:buFont typeface="Arial" panose="020B0604020202020204" pitchFamily="34" charset="0"/>
              <a:buChar char="•"/>
            </a:pPr>
            <a:r>
              <a:rPr lang="en-GB" dirty="0">
                <a:ea typeface="Verdana" panose="020B0604030504040204" pitchFamily="34" charset="0"/>
              </a:rPr>
              <a:t>Conduct a </a:t>
            </a:r>
            <a:r>
              <a:rPr lang="en-GB" b="1" dirty="0">
                <a:ea typeface="Verdana" panose="020B0604030504040204" pitchFamily="34" charset="0"/>
              </a:rPr>
              <a:t>study among lawyers </a:t>
            </a:r>
            <a:r>
              <a:rPr lang="en-GB" dirty="0">
                <a:ea typeface="Verdana" panose="020B0604030504040204" pitchFamily="34" charset="0"/>
              </a:rPr>
              <a:t>(in their capacity of referrers to mediation and advisers to companies) and companies (users of the services) that have experience with business mediation, </a:t>
            </a:r>
            <a:r>
              <a:rPr lang="en-GB" b="1" dirty="0">
                <a:ea typeface="Verdana" panose="020B0604030504040204" pitchFamily="34" charset="0"/>
              </a:rPr>
              <a:t>and also among judges</a:t>
            </a:r>
            <a:r>
              <a:rPr lang="en-GB" dirty="0">
                <a:ea typeface="Verdana" panose="020B0604030504040204" pitchFamily="34" charset="0"/>
              </a:rPr>
              <a:t>, to provide knowledge and gain insight into </a:t>
            </a:r>
            <a:r>
              <a:rPr lang="en-GB" b="1" dirty="0">
                <a:ea typeface="Verdana" panose="020B0604030504040204" pitchFamily="34" charset="0"/>
              </a:rPr>
              <a:t>opportunities and barriers to commercial mediation</a:t>
            </a:r>
          </a:p>
        </p:txBody>
      </p:sp>
      <p:pic>
        <p:nvPicPr>
          <p:cNvPr id="4" name="Picture 3">
            <a:extLst>
              <a:ext uri="{FF2B5EF4-FFF2-40B4-BE49-F238E27FC236}">
                <a16:creationId xmlns:a16="http://schemas.microsoft.com/office/drawing/2014/main" id="{5A756A6B-49D1-42BE-A00F-1A9B1C3B2169}"/>
              </a:ext>
            </a:extLst>
          </p:cNvPr>
          <p:cNvPicPr>
            <a:picLocks noChangeAspect="1"/>
          </p:cNvPicPr>
          <p:nvPr/>
        </p:nvPicPr>
        <p:blipFill>
          <a:blip r:embed="rId3"/>
          <a:stretch>
            <a:fillRect/>
          </a:stretch>
        </p:blipFill>
        <p:spPr>
          <a:xfrm>
            <a:off x="2980266" y="6177477"/>
            <a:ext cx="2760133" cy="612790"/>
          </a:xfrm>
          <a:prstGeom prst="rect">
            <a:avLst/>
          </a:prstGeom>
        </p:spPr>
      </p:pic>
      <p:sp>
        <p:nvSpPr>
          <p:cNvPr id="2" name="Slide Number Placeholder 1">
            <a:extLst>
              <a:ext uri="{FF2B5EF4-FFF2-40B4-BE49-F238E27FC236}">
                <a16:creationId xmlns:a16="http://schemas.microsoft.com/office/drawing/2014/main" id="{89576B14-30EF-4FA0-ACDE-4DE58831318A}"/>
              </a:ext>
            </a:extLst>
          </p:cNvPr>
          <p:cNvSpPr>
            <a:spLocks noGrp="1"/>
          </p:cNvSpPr>
          <p:nvPr>
            <p:ph type="sldNum" sz="quarter" idx="12"/>
          </p:nvPr>
        </p:nvSpPr>
        <p:spPr/>
        <p:txBody>
          <a:bodyPr/>
          <a:lstStyle/>
          <a:p>
            <a:fld id="{6D8146AC-2123-8343-9436-87D90C97B9CB}" type="slidenum">
              <a:rPr lang="en-US" smtClean="0"/>
              <a:t>16</a:t>
            </a:fld>
            <a:endParaRPr lang="en-US"/>
          </a:p>
        </p:txBody>
      </p:sp>
    </p:spTree>
    <p:extLst>
      <p:ext uri="{BB962C8B-B14F-4D97-AF65-F5344CB8AC3E}">
        <p14:creationId xmlns:p14="http://schemas.microsoft.com/office/powerpoint/2010/main" val="32332793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BE32EB23-7E6A-844A-8E02-B9845210448A}"/>
              </a:ext>
            </a:extLst>
          </p:cNvPr>
          <p:cNvSpPr txBox="1"/>
          <p:nvPr/>
        </p:nvSpPr>
        <p:spPr>
          <a:xfrm>
            <a:off x="459681" y="260144"/>
            <a:ext cx="8543641" cy="892552"/>
          </a:xfrm>
          <a:prstGeom prst="rect">
            <a:avLst/>
          </a:prstGeom>
          <a:noFill/>
        </p:spPr>
        <p:txBody>
          <a:bodyPr wrap="square" rtlCol="0">
            <a:spAutoFit/>
          </a:bodyPr>
          <a:lstStyle/>
          <a:p>
            <a:r>
              <a:rPr lang="en-GB" sz="2600" dirty="0">
                <a:solidFill>
                  <a:srgbClr val="00539B"/>
                </a:solidFill>
                <a:latin typeface="Georgia" panose="02040502050405020303" pitchFamily="18" charset="0"/>
                <a:ea typeface="Verdana" panose="020B0604030504040204" pitchFamily="34" charset="0"/>
              </a:rPr>
              <a:t>Recommendations to increase </a:t>
            </a:r>
            <a:r>
              <a:rPr lang="en-GB" sz="2600" b="1" dirty="0">
                <a:solidFill>
                  <a:srgbClr val="00539B"/>
                </a:solidFill>
                <a:latin typeface="Georgia" panose="02040502050405020303" pitchFamily="18" charset="0"/>
                <a:ea typeface="Verdana" panose="020B0604030504040204" pitchFamily="34" charset="0"/>
              </a:rPr>
              <a:t>Demand</a:t>
            </a:r>
            <a:r>
              <a:rPr lang="sr-Latn-ME" sz="2600" dirty="0">
                <a:solidFill>
                  <a:srgbClr val="00539B"/>
                </a:solidFill>
                <a:latin typeface="Georgia" panose="02040502050405020303" pitchFamily="18" charset="0"/>
                <a:ea typeface="Verdana" panose="020B0604030504040204" pitchFamily="34" charset="0"/>
              </a:rPr>
              <a:t> (</a:t>
            </a:r>
            <a:r>
              <a:rPr lang="sr-Latn-ME" sz="2600" dirty="0" err="1">
                <a:solidFill>
                  <a:srgbClr val="00539B"/>
                </a:solidFill>
                <a:latin typeface="Georgia" panose="02040502050405020303" pitchFamily="18" charset="0"/>
                <a:ea typeface="Verdana" panose="020B0604030504040204" pitchFamily="34" charset="0"/>
              </a:rPr>
              <a:t>cont</a:t>
            </a:r>
            <a:r>
              <a:rPr lang="sr-Latn-ME" sz="2600" dirty="0">
                <a:solidFill>
                  <a:srgbClr val="00539B"/>
                </a:solidFill>
                <a:latin typeface="Georgia" panose="02040502050405020303" pitchFamily="18" charset="0"/>
                <a:ea typeface="Verdana" panose="020B0604030504040204" pitchFamily="34" charset="0"/>
              </a:rPr>
              <a:t>.)</a:t>
            </a:r>
            <a:endParaRPr lang="en-GB" sz="2600" dirty="0">
              <a:solidFill>
                <a:srgbClr val="00539B"/>
              </a:solidFill>
              <a:latin typeface="Georgia" panose="02040502050405020303" pitchFamily="18" charset="0"/>
              <a:ea typeface="Verdana" panose="020B0604030504040204" pitchFamily="34" charset="0"/>
            </a:endParaRPr>
          </a:p>
          <a:p>
            <a:r>
              <a:rPr lang="en-GB" sz="2600" dirty="0">
                <a:solidFill>
                  <a:srgbClr val="00AE9E"/>
                </a:solidFill>
                <a:latin typeface="Georgia" panose="02040502050405020303" pitchFamily="18" charset="0"/>
                <a:ea typeface="Verdana" panose="020B0604030504040204" pitchFamily="34" charset="0"/>
                <a:cs typeface="Verdana" panose="020B0604030504040204" pitchFamily="34" charset="0"/>
              </a:rPr>
              <a:t>Contractual clauses</a:t>
            </a:r>
            <a:endParaRPr lang="en-US" sz="2600" dirty="0">
              <a:solidFill>
                <a:srgbClr val="00AE9E"/>
              </a:solidFill>
              <a:latin typeface="Georgia" panose="02040502050405020303" pitchFamily="18" charset="0"/>
              <a:ea typeface="Verdana" panose="020B0604030504040204" pitchFamily="34" charset="0"/>
              <a:cs typeface="Verdana" panose="020B0604030504040204" pitchFamily="34" charset="0"/>
            </a:endParaRPr>
          </a:p>
        </p:txBody>
      </p:sp>
      <p:sp>
        <p:nvSpPr>
          <p:cNvPr id="7" name="TextBox 6">
            <a:extLst>
              <a:ext uri="{FF2B5EF4-FFF2-40B4-BE49-F238E27FC236}">
                <a16:creationId xmlns:a16="http://schemas.microsoft.com/office/drawing/2014/main" id="{490CD9F3-5FDA-474F-A788-436D234E556C}"/>
              </a:ext>
            </a:extLst>
          </p:cNvPr>
          <p:cNvSpPr txBox="1"/>
          <p:nvPr/>
        </p:nvSpPr>
        <p:spPr>
          <a:xfrm>
            <a:off x="0" y="1107831"/>
            <a:ext cx="9003323" cy="4853354"/>
          </a:xfrm>
          <a:prstGeom prst="rect">
            <a:avLst/>
          </a:prstGeom>
          <a:noFill/>
        </p:spPr>
        <p:txBody>
          <a:bodyPr wrap="square" rtlCol="0">
            <a:noAutofit/>
          </a:bodyPr>
          <a:lstStyle/>
          <a:p>
            <a:pPr indent="-285750">
              <a:lnSpc>
                <a:spcPct val="90000"/>
              </a:lnSpc>
              <a:buFont typeface="Arial" panose="020B0604020202020204" pitchFamily="34" charset="0"/>
              <a:buChar char="•"/>
            </a:pPr>
            <a:endParaRPr lang="en-GB" dirty="0">
              <a:ea typeface="Verdana" panose="020B0604030504040204" pitchFamily="34" charset="0"/>
            </a:endParaRPr>
          </a:p>
          <a:p>
            <a:pPr indent="-285750">
              <a:lnSpc>
                <a:spcPct val="90000"/>
              </a:lnSpc>
              <a:buFont typeface="Arial" panose="020B0604020202020204" pitchFamily="34" charset="0"/>
              <a:buChar char="•"/>
            </a:pPr>
            <a:r>
              <a:rPr lang="en-GB" dirty="0">
                <a:ea typeface="Verdana" panose="020B0604030504040204" pitchFamily="34" charset="0"/>
              </a:rPr>
              <a:t>Multi-step dispute resolution clauses in commercial contracts</a:t>
            </a:r>
          </a:p>
          <a:p>
            <a:pPr indent="-285750">
              <a:lnSpc>
                <a:spcPct val="90000"/>
              </a:lnSpc>
              <a:buFont typeface="Arial" panose="020B0604020202020204" pitchFamily="34" charset="0"/>
              <a:buChar char="•"/>
            </a:pPr>
            <a:endParaRPr lang="en-GB" dirty="0">
              <a:ea typeface="Verdana" panose="020B0604030504040204" pitchFamily="34" charset="0"/>
            </a:endParaRPr>
          </a:p>
          <a:p>
            <a:pPr lvl="1" indent="-285750">
              <a:lnSpc>
                <a:spcPct val="90000"/>
              </a:lnSpc>
              <a:spcBef>
                <a:spcPts val="600"/>
              </a:spcBef>
              <a:buFont typeface="Arial" panose="020B0604020202020204" pitchFamily="34" charset="0"/>
              <a:buChar char="•"/>
            </a:pPr>
            <a:r>
              <a:rPr lang="en-GB" dirty="0">
                <a:ea typeface="Verdana" panose="020B0604030504040204" pitchFamily="34" charset="0"/>
              </a:rPr>
              <a:t>Advocating and educating on the </a:t>
            </a:r>
            <a:r>
              <a:rPr lang="en-GB" b="1" dirty="0">
                <a:ea typeface="Verdana" panose="020B0604030504040204" pitchFamily="34" charset="0"/>
              </a:rPr>
              <a:t>benefits of using mediation and multi-step dispute resolution</a:t>
            </a:r>
            <a:r>
              <a:rPr lang="en-GB" dirty="0">
                <a:ea typeface="Verdana" panose="020B0604030504040204" pitchFamily="34" charset="0"/>
              </a:rPr>
              <a:t> contract clauses which include mediation</a:t>
            </a:r>
          </a:p>
          <a:p>
            <a:pPr lvl="1" indent="-285750">
              <a:lnSpc>
                <a:spcPct val="90000"/>
              </a:lnSpc>
              <a:spcBef>
                <a:spcPts val="600"/>
              </a:spcBef>
              <a:buFont typeface="Arial" panose="020B0604020202020204" pitchFamily="34" charset="0"/>
              <a:buChar char="•"/>
            </a:pPr>
            <a:endParaRPr lang="en-GB" sz="1000" dirty="0">
              <a:ea typeface="Verdana" panose="020B0604030504040204" pitchFamily="34" charset="0"/>
            </a:endParaRPr>
          </a:p>
          <a:p>
            <a:pPr lvl="1" indent="-285750">
              <a:lnSpc>
                <a:spcPct val="90000"/>
              </a:lnSpc>
              <a:buFont typeface="Arial" panose="020B0604020202020204" pitchFamily="34" charset="0"/>
              <a:buChar char="•"/>
            </a:pPr>
            <a:r>
              <a:rPr lang="en-GB" b="1" dirty="0">
                <a:ea typeface="Verdana" panose="020B0604030504040204" pitchFamily="34" charset="0"/>
              </a:rPr>
              <a:t>Collaboration with the established arbitral institutions</a:t>
            </a:r>
            <a:r>
              <a:rPr lang="en-GB" dirty="0">
                <a:ea typeface="Verdana" panose="020B0604030504040204" pitchFamily="34" charset="0"/>
              </a:rPr>
              <a:t>, such as the Arbitral Court of the Chamber of Commerce and Industry and the Belgrade Arbitration Centre, and </a:t>
            </a:r>
            <a:r>
              <a:rPr lang="en-GB" b="1" dirty="0">
                <a:ea typeface="Verdana" panose="020B0604030504040204" pitchFamily="34" charset="0"/>
              </a:rPr>
              <a:t>joint outreach campaigns</a:t>
            </a:r>
            <a:r>
              <a:rPr lang="en-GB" dirty="0">
                <a:ea typeface="Verdana" panose="020B0604030504040204" pitchFamily="34" charset="0"/>
              </a:rPr>
              <a:t> held by the Ministry, representatives of the commercial courts, and arbitral and mediation centres </a:t>
            </a:r>
          </a:p>
          <a:p>
            <a:pPr lvl="1" indent="-285750">
              <a:lnSpc>
                <a:spcPct val="90000"/>
              </a:lnSpc>
              <a:buFont typeface="Arial" panose="020B0604020202020204" pitchFamily="34" charset="0"/>
              <a:buChar char="•"/>
            </a:pPr>
            <a:endParaRPr lang="en-GB" sz="1000" dirty="0">
              <a:ea typeface="Verdana" panose="020B0604030504040204" pitchFamily="34" charset="0"/>
            </a:endParaRPr>
          </a:p>
          <a:p>
            <a:pPr lvl="1" indent="-285750">
              <a:lnSpc>
                <a:spcPct val="90000"/>
              </a:lnSpc>
              <a:buFont typeface="Arial" panose="020B0604020202020204" pitchFamily="34" charset="0"/>
              <a:buChar char="•"/>
            </a:pPr>
            <a:r>
              <a:rPr lang="en-GB" dirty="0">
                <a:ea typeface="Verdana" panose="020B0604030504040204" pitchFamily="34" charset="0"/>
              </a:rPr>
              <a:t>Offering to </a:t>
            </a:r>
            <a:r>
              <a:rPr lang="en-GB" b="1" dirty="0">
                <a:ea typeface="Verdana" panose="020B0604030504040204" pitchFamily="34" charset="0"/>
              </a:rPr>
              <a:t>in-house legal departments and commercial law firms workshops </a:t>
            </a:r>
            <a:r>
              <a:rPr lang="en-GB" dirty="0">
                <a:ea typeface="Verdana" panose="020B0604030504040204" pitchFamily="34" charset="0"/>
              </a:rPr>
              <a:t>on Negotiation and Mediation Advocacy Advanced Techniques to familiarise them with the benefits of mediation, prepare them to participate in mediations and include mediation in their contracts</a:t>
            </a:r>
          </a:p>
          <a:p>
            <a:pPr lvl="1" indent="-285750">
              <a:lnSpc>
                <a:spcPct val="90000"/>
              </a:lnSpc>
              <a:buFont typeface="Arial" panose="020B0604020202020204" pitchFamily="34" charset="0"/>
              <a:buChar char="•"/>
            </a:pPr>
            <a:endParaRPr lang="en-GB" sz="1000" dirty="0">
              <a:ea typeface="Verdana" panose="020B0604030504040204" pitchFamily="34" charset="0"/>
            </a:endParaRPr>
          </a:p>
          <a:p>
            <a:pPr lvl="1" indent="-285750">
              <a:lnSpc>
                <a:spcPct val="90000"/>
              </a:lnSpc>
              <a:buFont typeface="Arial" panose="020B0604020202020204" pitchFamily="34" charset="0"/>
              <a:buChar char="•"/>
            </a:pPr>
            <a:r>
              <a:rPr lang="en-GB" b="1" dirty="0">
                <a:ea typeface="Verdana" panose="020B0604030504040204" pitchFamily="34" charset="0"/>
              </a:rPr>
              <a:t>Public administrations, agencies and companies </a:t>
            </a:r>
            <a:r>
              <a:rPr lang="en-GB" dirty="0">
                <a:ea typeface="Verdana" panose="020B0604030504040204" pitchFamily="34" charset="0"/>
              </a:rPr>
              <a:t>should consider signing a mediation pledge and should be nudged by the </a:t>
            </a:r>
            <a:r>
              <a:rPr lang="en-GB" dirty="0" err="1">
                <a:ea typeface="Verdana" panose="020B0604030504040204" pitchFamily="34" charset="0"/>
              </a:rPr>
              <a:t>MoJ</a:t>
            </a:r>
            <a:r>
              <a:rPr lang="en-GB" dirty="0">
                <a:ea typeface="Verdana" panose="020B0604030504040204" pitchFamily="34" charset="0"/>
              </a:rPr>
              <a:t> to consider systematically the option of </a:t>
            </a:r>
            <a:r>
              <a:rPr lang="en-GB" b="1" dirty="0">
                <a:ea typeface="Verdana" panose="020B0604030504040204" pitchFamily="34" charset="0"/>
              </a:rPr>
              <a:t>integrating mediation clauses </a:t>
            </a:r>
            <a:r>
              <a:rPr lang="en-GB" dirty="0">
                <a:ea typeface="Verdana" panose="020B0604030504040204" pitchFamily="34" charset="0"/>
              </a:rPr>
              <a:t>in their contracts</a:t>
            </a:r>
          </a:p>
        </p:txBody>
      </p:sp>
      <p:pic>
        <p:nvPicPr>
          <p:cNvPr id="4" name="Picture 3">
            <a:extLst>
              <a:ext uri="{FF2B5EF4-FFF2-40B4-BE49-F238E27FC236}">
                <a16:creationId xmlns:a16="http://schemas.microsoft.com/office/drawing/2014/main" id="{5A756A6B-49D1-42BE-A00F-1A9B1C3B2169}"/>
              </a:ext>
            </a:extLst>
          </p:cNvPr>
          <p:cNvPicPr>
            <a:picLocks noChangeAspect="1"/>
          </p:cNvPicPr>
          <p:nvPr/>
        </p:nvPicPr>
        <p:blipFill>
          <a:blip r:embed="rId3"/>
          <a:stretch>
            <a:fillRect/>
          </a:stretch>
        </p:blipFill>
        <p:spPr>
          <a:xfrm>
            <a:off x="2980266" y="6177477"/>
            <a:ext cx="2760133" cy="612790"/>
          </a:xfrm>
          <a:prstGeom prst="rect">
            <a:avLst/>
          </a:prstGeom>
        </p:spPr>
      </p:pic>
      <p:sp>
        <p:nvSpPr>
          <p:cNvPr id="2" name="Slide Number Placeholder 1">
            <a:extLst>
              <a:ext uri="{FF2B5EF4-FFF2-40B4-BE49-F238E27FC236}">
                <a16:creationId xmlns:a16="http://schemas.microsoft.com/office/drawing/2014/main" id="{1D0C2B81-3C77-4479-A915-AC204297B8B6}"/>
              </a:ext>
            </a:extLst>
          </p:cNvPr>
          <p:cNvSpPr>
            <a:spLocks noGrp="1"/>
          </p:cNvSpPr>
          <p:nvPr>
            <p:ph type="sldNum" sz="quarter" idx="12"/>
          </p:nvPr>
        </p:nvSpPr>
        <p:spPr/>
        <p:txBody>
          <a:bodyPr/>
          <a:lstStyle/>
          <a:p>
            <a:fld id="{6D8146AC-2123-8343-9436-87D90C97B9CB}" type="slidenum">
              <a:rPr lang="en-US" smtClean="0"/>
              <a:t>17</a:t>
            </a:fld>
            <a:endParaRPr lang="en-US"/>
          </a:p>
        </p:txBody>
      </p:sp>
    </p:spTree>
    <p:extLst>
      <p:ext uri="{BB962C8B-B14F-4D97-AF65-F5344CB8AC3E}">
        <p14:creationId xmlns:p14="http://schemas.microsoft.com/office/powerpoint/2010/main" val="1665015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BE32EB23-7E6A-844A-8E02-B9845210448A}"/>
              </a:ext>
            </a:extLst>
          </p:cNvPr>
          <p:cNvSpPr txBox="1"/>
          <p:nvPr/>
        </p:nvSpPr>
        <p:spPr>
          <a:xfrm>
            <a:off x="459681" y="260144"/>
            <a:ext cx="8543641" cy="892552"/>
          </a:xfrm>
          <a:prstGeom prst="rect">
            <a:avLst/>
          </a:prstGeom>
          <a:noFill/>
        </p:spPr>
        <p:txBody>
          <a:bodyPr wrap="square" rtlCol="0">
            <a:spAutoFit/>
          </a:bodyPr>
          <a:lstStyle/>
          <a:p>
            <a:r>
              <a:rPr lang="en-GB" sz="2600" dirty="0">
                <a:solidFill>
                  <a:srgbClr val="00539B"/>
                </a:solidFill>
                <a:latin typeface="Georgia" panose="02040502050405020303" pitchFamily="18" charset="0"/>
                <a:ea typeface="Verdana" panose="020B0604030504040204" pitchFamily="34" charset="0"/>
              </a:rPr>
              <a:t>Recommendations to increase </a:t>
            </a:r>
            <a:r>
              <a:rPr lang="en-GB" sz="2600" b="1" dirty="0">
                <a:solidFill>
                  <a:srgbClr val="00539B"/>
                </a:solidFill>
                <a:latin typeface="Georgia" panose="02040502050405020303" pitchFamily="18" charset="0"/>
                <a:ea typeface="Verdana" panose="020B0604030504040204" pitchFamily="34" charset="0"/>
              </a:rPr>
              <a:t>S</a:t>
            </a:r>
            <a:r>
              <a:rPr lang="sr-Latn-ME" sz="2600" b="1" dirty="0" err="1">
                <a:solidFill>
                  <a:srgbClr val="00539B"/>
                </a:solidFill>
                <a:latin typeface="Georgia" panose="02040502050405020303" pitchFamily="18" charset="0"/>
                <a:ea typeface="Verdana" panose="020B0604030504040204" pitchFamily="34" charset="0"/>
              </a:rPr>
              <a:t>upply</a:t>
            </a:r>
            <a:r>
              <a:rPr lang="en-GB" sz="2600" b="1" dirty="0">
                <a:solidFill>
                  <a:srgbClr val="00539B"/>
                </a:solidFill>
                <a:latin typeface="Georgia" panose="02040502050405020303" pitchFamily="18" charset="0"/>
                <a:ea typeface="Verdana" panose="020B0604030504040204" pitchFamily="34" charset="0"/>
              </a:rPr>
              <a:t> </a:t>
            </a:r>
            <a:r>
              <a:rPr lang="en-GB" sz="2600" dirty="0">
                <a:solidFill>
                  <a:srgbClr val="00539B"/>
                </a:solidFill>
                <a:latin typeface="Georgia" panose="02040502050405020303" pitchFamily="18" charset="0"/>
                <a:ea typeface="Verdana" panose="020B0604030504040204" pitchFamily="34" charset="0"/>
              </a:rPr>
              <a:t>in Serbia</a:t>
            </a:r>
          </a:p>
          <a:p>
            <a:r>
              <a:rPr lang="en-GB" sz="2600" dirty="0">
                <a:solidFill>
                  <a:srgbClr val="00AE9E"/>
                </a:solidFill>
                <a:latin typeface="Georgia" panose="02040502050405020303" pitchFamily="18" charset="0"/>
                <a:ea typeface="Verdana" panose="020B0604030504040204" pitchFamily="34" charset="0"/>
                <a:cs typeface="Verdana" panose="020B0604030504040204" pitchFamily="34" charset="0"/>
              </a:rPr>
              <a:t>Regulatory body for mediation and mediators</a:t>
            </a:r>
            <a:endParaRPr lang="en-US" sz="2600" dirty="0">
              <a:solidFill>
                <a:srgbClr val="00AE9E"/>
              </a:solidFill>
              <a:latin typeface="Georgia" panose="02040502050405020303" pitchFamily="18" charset="0"/>
              <a:ea typeface="Verdana" panose="020B0604030504040204" pitchFamily="34" charset="0"/>
              <a:cs typeface="Verdana" panose="020B0604030504040204" pitchFamily="34" charset="0"/>
            </a:endParaRPr>
          </a:p>
        </p:txBody>
      </p:sp>
      <p:sp>
        <p:nvSpPr>
          <p:cNvPr id="7" name="TextBox 6">
            <a:extLst>
              <a:ext uri="{FF2B5EF4-FFF2-40B4-BE49-F238E27FC236}">
                <a16:creationId xmlns:a16="http://schemas.microsoft.com/office/drawing/2014/main" id="{490CD9F3-5FDA-474F-A788-436D234E556C}"/>
              </a:ext>
            </a:extLst>
          </p:cNvPr>
          <p:cNvSpPr txBox="1"/>
          <p:nvPr/>
        </p:nvSpPr>
        <p:spPr>
          <a:xfrm>
            <a:off x="0" y="1107831"/>
            <a:ext cx="9003323" cy="4853354"/>
          </a:xfrm>
          <a:prstGeom prst="rect">
            <a:avLst/>
          </a:prstGeom>
          <a:noFill/>
        </p:spPr>
        <p:txBody>
          <a:bodyPr wrap="square" rtlCol="0">
            <a:noAutofit/>
          </a:bodyPr>
          <a:lstStyle/>
          <a:p>
            <a:pPr indent="-285750">
              <a:lnSpc>
                <a:spcPct val="90000"/>
              </a:lnSpc>
              <a:buFont typeface="Arial" panose="020B0604020202020204" pitchFamily="34" charset="0"/>
              <a:buChar char="•"/>
            </a:pPr>
            <a:endParaRPr lang="en-GB" dirty="0">
              <a:ea typeface="Verdana" panose="020B0604030504040204" pitchFamily="34" charset="0"/>
            </a:endParaRPr>
          </a:p>
          <a:p>
            <a:pPr indent="-285750">
              <a:lnSpc>
                <a:spcPct val="90000"/>
              </a:lnSpc>
              <a:buFont typeface="Arial" panose="020B0604020202020204" pitchFamily="34" charset="0"/>
              <a:buChar char="•"/>
            </a:pPr>
            <a:r>
              <a:rPr lang="en-GB" dirty="0">
                <a:ea typeface="Verdana" panose="020B0604030504040204" pitchFamily="34" charset="0"/>
              </a:rPr>
              <a:t>Mediation Registry and Standard Setting Body</a:t>
            </a:r>
            <a:endParaRPr lang="sr-Latn-ME" dirty="0">
              <a:ea typeface="Verdana" panose="020B0604030504040204" pitchFamily="34" charset="0"/>
            </a:endParaRPr>
          </a:p>
          <a:p>
            <a:pPr>
              <a:lnSpc>
                <a:spcPct val="90000"/>
              </a:lnSpc>
            </a:pPr>
            <a:endParaRPr lang="en-GB" dirty="0">
              <a:ea typeface="Verdana" panose="020B0604030504040204" pitchFamily="34" charset="0"/>
            </a:endParaRPr>
          </a:p>
          <a:p>
            <a:pPr lvl="1" indent="-285750">
              <a:lnSpc>
                <a:spcPct val="90000"/>
              </a:lnSpc>
              <a:buFont typeface="Arial" panose="020B0604020202020204" pitchFamily="34" charset="0"/>
              <a:buChar char="•"/>
            </a:pPr>
            <a:r>
              <a:rPr lang="en-GB" dirty="0">
                <a:ea typeface="Verdana" panose="020B0604030504040204" pitchFamily="34" charset="0"/>
              </a:rPr>
              <a:t>Establishing and developing an </a:t>
            </a:r>
            <a:r>
              <a:rPr lang="en-GB" b="1" dirty="0" err="1">
                <a:ea typeface="Verdana" panose="020B0604030504040204" pitchFamily="34" charset="0"/>
              </a:rPr>
              <a:t>MoJ</a:t>
            </a:r>
            <a:r>
              <a:rPr lang="en-GB" b="1" dirty="0">
                <a:ea typeface="Verdana" panose="020B0604030504040204" pitchFamily="34" charset="0"/>
              </a:rPr>
              <a:t> Mediation Department </a:t>
            </a:r>
            <a:r>
              <a:rPr lang="en-GB" dirty="0">
                <a:ea typeface="Verdana" panose="020B0604030504040204" pitchFamily="34" charset="0"/>
              </a:rPr>
              <a:t>and building its capacities</a:t>
            </a:r>
          </a:p>
          <a:p>
            <a:pPr lvl="1" indent="-285750">
              <a:lnSpc>
                <a:spcPct val="90000"/>
              </a:lnSpc>
              <a:buFont typeface="Arial" panose="020B0604020202020204" pitchFamily="34" charset="0"/>
              <a:buChar char="•"/>
            </a:pPr>
            <a:endParaRPr lang="en-GB" sz="1000" dirty="0">
              <a:ea typeface="Verdana" panose="020B0604030504040204" pitchFamily="34" charset="0"/>
            </a:endParaRPr>
          </a:p>
          <a:p>
            <a:pPr lvl="1" indent="-285750">
              <a:lnSpc>
                <a:spcPct val="90000"/>
              </a:lnSpc>
              <a:buFont typeface="Arial" panose="020B0604020202020204" pitchFamily="34" charset="0"/>
              <a:buChar char="•"/>
            </a:pPr>
            <a:r>
              <a:rPr lang="en-GB" dirty="0">
                <a:ea typeface="Verdana" panose="020B0604030504040204" pitchFamily="34" charset="0"/>
              </a:rPr>
              <a:t>Establishing a </a:t>
            </a:r>
            <a:r>
              <a:rPr lang="en-GB" b="1" dirty="0">
                <a:ea typeface="Verdana" panose="020B0604030504040204" pitchFamily="34" charset="0"/>
              </a:rPr>
              <a:t>Mediation Commission or Mediation Council by law</a:t>
            </a:r>
            <a:r>
              <a:rPr lang="en-GB" dirty="0">
                <a:ea typeface="Verdana" panose="020B0604030504040204" pitchFamily="34" charset="0"/>
              </a:rPr>
              <a:t>, in order to provide expert support to the </a:t>
            </a:r>
            <a:r>
              <a:rPr lang="en-GB" dirty="0" err="1">
                <a:ea typeface="Verdana" panose="020B0604030504040204" pitchFamily="34" charset="0"/>
              </a:rPr>
              <a:t>MoJ</a:t>
            </a:r>
            <a:r>
              <a:rPr lang="en-GB" dirty="0">
                <a:ea typeface="Verdana" panose="020B0604030504040204" pitchFamily="34" charset="0"/>
              </a:rPr>
              <a:t> for the development of mediation and for outsourcing the management and monitoring of the accreditation process of mediators, mediation centres and training organisations</a:t>
            </a:r>
          </a:p>
          <a:p>
            <a:pPr marL="171450" lvl="1">
              <a:lnSpc>
                <a:spcPct val="90000"/>
              </a:lnSpc>
            </a:pPr>
            <a:r>
              <a:rPr lang="en-GB" sz="1000" dirty="0">
                <a:ea typeface="Verdana" panose="020B0604030504040204" pitchFamily="34" charset="0"/>
              </a:rPr>
              <a:t> </a:t>
            </a:r>
          </a:p>
          <a:p>
            <a:pPr lvl="1" indent="-285750">
              <a:lnSpc>
                <a:spcPct val="90000"/>
              </a:lnSpc>
              <a:buFont typeface="Arial" panose="020B0604020202020204" pitchFamily="34" charset="0"/>
              <a:buChar char="•"/>
            </a:pPr>
            <a:r>
              <a:rPr lang="en-GB" dirty="0">
                <a:ea typeface="Verdana" panose="020B0604030504040204" pitchFamily="34" charset="0"/>
              </a:rPr>
              <a:t>Establishing and promoting </a:t>
            </a:r>
            <a:r>
              <a:rPr lang="en-GB" b="1" dirty="0">
                <a:ea typeface="Verdana" panose="020B0604030504040204" pitchFamily="34" charset="0"/>
              </a:rPr>
              <a:t>partnerships with international mediation </a:t>
            </a:r>
            <a:r>
              <a:rPr lang="en-GB" dirty="0">
                <a:ea typeface="Verdana" panose="020B0604030504040204" pitchFamily="34" charset="0"/>
              </a:rPr>
              <a:t>standard-setting organisations in order to ensure international recognition of Serbian mediators</a:t>
            </a:r>
          </a:p>
          <a:p>
            <a:pPr lvl="1" indent="-285750">
              <a:lnSpc>
                <a:spcPct val="90000"/>
              </a:lnSpc>
              <a:buFont typeface="Arial" panose="020B0604020202020204" pitchFamily="34" charset="0"/>
              <a:buChar char="•"/>
            </a:pPr>
            <a:endParaRPr lang="en-GB" sz="1000" dirty="0">
              <a:ea typeface="Verdana" panose="020B0604030504040204" pitchFamily="34" charset="0"/>
            </a:endParaRPr>
          </a:p>
          <a:p>
            <a:pPr lvl="1" indent="-285750">
              <a:lnSpc>
                <a:spcPct val="90000"/>
              </a:lnSpc>
              <a:buFont typeface="Arial" panose="020B0604020202020204" pitchFamily="34" charset="0"/>
              <a:buChar char="•"/>
            </a:pPr>
            <a:r>
              <a:rPr lang="en-GB" b="1" dirty="0">
                <a:ea typeface="Verdana" panose="020B0604030504040204" pitchFamily="34" charset="0"/>
              </a:rPr>
              <a:t>Higher standards for training institutions</a:t>
            </a:r>
            <a:r>
              <a:rPr lang="en-GB" dirty="0">
                <a:ea typeface="Verdana" panose="020B0604030504040204" pitchFamily="34" charset="0"/>
              </a:rPr>
              <a:t> must be prescribed and monitored</a:t>
            </a:r>
          </a:p>
          <a:p>
            <a:pPr lvl="1" indent="-285750">
              <a:lnSpc>
                <a:spcPct val="90000"/>
              </a:lnSpc>
              <a:buFont typeface="Arial" panose="020B0604020202020204" pitchFamily="34" charset="0"/>
              <a:buChar char="•"/>
            </a:pPr>
            <a:endParaRPr lang="en-GB" sz="1000" dirty="0">
              <a:ea typeface="Verdana" panose="020B0604030504040204" pitchFamily="34" charset="0"/>
            </a:endParaRPr>
          </a:p>
          <a:p>
            <a:pPr lvl="1" indent="-285750">
              <a:lnSpc>
                <a:spcPct val="90000"/>
              </a:lnSpc>
              <a:buFont typeface="Arial" panose="020B0604020202020204" pitchFamily="34" charset="0"/>
              <a:buChar char="•"/>
            </a:pPr>
            <a:r>
              <a:rPr lang="en-GB" b="1" dirty="0">
                <a:ea typeface="Verdana" panose="020B0604030504040204" pitchFamily="34" charset="0"/>
              </a:rPr>
              <a:t>Training bodies should be bound to submit annual reports </a:t>
            </a:r>
            <a:r>
              <a:rPr lang="en-GB" dirty="0">
                <a:ea typeface="Verdana" panose="020B0604030504040204" pitchFamily="34" charset="0"/>
              </a:rPr>
              <a:t>and should be periodically audited by the </a:t>
            </a:r>
            <a:r>
              <a:rPr lang="en-GB" dirty="0" err="1">
                <a:ea typeface="Verdana" panose="020B0604030504040204" pitchFamily="34" charset="0"/>
              </a:rPr>
              <a:t>MoJ</a:t>
            </a:r>
            <a:r>
              <a:rPr lang="en-GB" dirty="0">
                <a:ea typeface="Verdana" panose="020B0604030504040204" pitchFamily="34" charset="0"/>
              </a:rPr>
              <a:t>, and possibly sanctioned and struck off the Register</a:t>
            </a:r>
            <a:r>
              <a:rPr lang="en-GB" dirty="0"/>
              <a:t> </a:t>
            </a:r>
          </a:p>
        </p:txBody>
      </p:sp>
      <p:pic>
        <p:nvPicPr>
          <p:cNvPr id="4" name="Picture 3">
            <a:extLst>
              <a:ext uri="{FF2B5EF4-FFF2-40B4-BE49-F238E27FC236}">
                <a16:creationId xmlns:a16="http://schemas.microsoft.com/office/drawing/2014/main" id="{5A756A6B-49D1-42BE-A00F-1A9B1C3B2169}"/>
              </a:ext>
            </a:extLst>
          </p:cNvPr>
          <p:cNvPicPr>
            <a:picLocks noChangeAspect="1"/>
          </p:cNvPicPr>
          <p:nvPr/>
        </p:nvPicPr>
        <p:blipFill>
          <a:blip r:embed="rId3"/>
          <a:stretch>
            <a:fillRect/>
          </a:stretch>
        </p:blipFill>
        <p:spPr>
          <a:xfrm>
            <a:off x="2980266" y="6177477"/>
            <a:ext cx="2760133" cy="612790"/>
          </a:xfrm>
          <a:prstGeom prst="rect">
            <a:avLst/>
          </a:prstGeom>
        </p:spPr>
      </p:pic>
      <p:sp>
        <p:nvSpPr>
          <p:cNvPr id="2" name="Slide Number Placeholder 1">
            <a:extLst>
              <a:ext uri="{FF2B5EF4-FFF2-40B4-BE49-F238E27FC236}">
                <a16:creationId xmlns:a16="http://schemas.microsoft.com/office/drawing/2014/main" id="{22BAE94E-2EAB-4AA6-8AA3-B78D1AA73F4F}"/>
              </a:ext>
            </a:extLst>
          </p:cNvPr>
          <p:cNvSpPr>
            <a:spLocks noGrp="1"/>
          </p:cNvSpPr>
          <p:nvPr>
            <p:ph type="sldNum" sz="quarter" idx="12"/>
          </p:nvPr>
        </p:nvSpPr>
        <p:spPr/>
        <p:txBody>
          <a:bodyPr/>
          <a:lstStyle/>
          <a:p>
            <a:fld id="{6D8146AC-2123-8343-9436-87D90C97B9CB}" type="slidenum">
              <a:rPr lang="en-US" smtClean="0"/>
              <a:t>18</a:t>
            </a:fld>
            <a:endParaRPr lang="en-US"/>
          </a:p>
        </p:txBody>
      </p:sp>
    </p:spTree>
    <p:extLst>
      <p:ext uri="{BB962C8B-B14F-4D97-AF65-F5344CB8AC3E}">
        <p14:creationId xmlns:p14="http://schemas.microsoft.com/office/powerpoint/2010/main" val="29327330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BE32EB23-7E6A-844A-8E02-B9845210448A}"/>
              </a:ext>
            </a:extLst>
          </p:cNvPr>
          <p:cNvSpPr txBox="1"/>
          <p:nvPr/>
        </p:nvSpPr>
        <p:spPr>
          <a:xfrm>
            <a:off x="459681" y="260144"/>
            <a:ext cx="8543641" cy="1292662"/>
          </a:xfrm>
          <a:prstGeom prst="rect">
            <a:avLst/>
          </a:prstGeom>
          <a:noFill/>
        </p:spPr>
        <p:txBody>
          <a:bodyPr wrap="square" rtlCol="0">
            <a:spAutoFit/>
          </a:bodyPr>
          <a:lstStyle/>
          <a:p>
            <a:r>
              <a:rPr lang="en-GB" sz="2600" dirty="0">
                <a:solidFill>
                  <a:srgbClr val="00539B"/>
                </a:solidFill>
                <a:latin typeface="Georgia" panose="02040502050405020303" pitchFamily="18" charset="0"/>
                <a:ea typeface="Verdana" panose="020B0604030504040204" pitchFamily="34" charset="0"/>
              </a:rPr>
              <a:t>Recommendations to increase </a:t>
            </a:r>
            <a:r>
              <a:rPr lang="en-GB" sz="2600" b="1" dirty="0">
                <a:solidFill>
                  <a:srgbClr val="00539B"/>
                </a:solidFill>
                <a:latin typeface="Georgia" panose="02040502050405020303" pitchFamily="18" charset="0"/>
                <a:ea typeface="Verdana" panose="020B0604030504040204" pitchFamily="34" charset="0"/>
              </a:rPr>
              <a:t>S</a:t>
            </a:r>
            <a:r>
              <a:rPr lang="sr-Latn-ME" sz="2600" b="1" dirty="0" err="1">
                <a:solidFill>
                  <a:srgbClr val="00539B"/>
                </a:solidFill>
                <a:latin typeface="Georgia" panose="02040502050405020303" pitchFamily="18" charset="0"/>
                <a:ea typeface="Verdana" panose="020B0604030504040204" pitchFamily="34" charset="0"/>
              </a:rPr>
              <a:t>upply</a:t>
            </a:r>
            <a:r>
              <a:rPr lang="sr-Latn-ME" sz="2600" b="1" dirty="0">
                <a:solidFill>
                  <a:srgbClr val="00539B"/>
                </a:solidFill>
                <a:latin typeface="Georgia" panose="02040502050405020303" pitchFamily="18" charset="0"/>
                <a:ea typeface="Verdana" panose="020B0604030504040204" pitchFamily="34" charset="0"/>
              </a:rPr>
              <a:t> </a:t>
            </a:r>
            <a:r>
              <a:rPr lang="sr-Latn-ME" sz="2600" dirty="0">
                <a:solidFill>
                  <a:srgbClr val="00539B"/>
                </a:solidFill>
                <a:latin typeface="Georgia" panose="02040502050405020303" pitchFamily="18" charset="0"/>
                <a:ea typeface="Verdana" panose="020B0604030504040204" pitchFamily="34" charset="0"/>
              </a:rPr>
              <a:t>(</a:t>
            </a:r>
            <a:r>
              <a:rPr lang="sr-Latn-ME" sz="2600" dirty="0" err="1">
                <a:solidFill>
                  <a:srgbClr val="00539B"/>
                </a:solidFill>
                <a:latin typeface="Georgia" panose="02040502050405020303" pitchFamily="18" charset="0"/>
                <a:ea typeface="Verdana" panose="020B0604030504040204" pitchFamily="34" charset="0"/>
              </a:rPr>
              <a:t>cont</a:t>
            </a:r>
            <a:r>
              <a:rPr lang="sr-Latn-ME" sz="2600" dirty="0">
                <a:solidFill>
                  <a:srgbClr val="00539B"/>
                </a:solidFill>
                <a:latin typeface="Georgia" panose="02040502050405020303" pitchFamily="18" charset="0"/>
                <a:ea typeface="Verdana" panose="020B0604030504040204" pitchFamily="34" charset="0"/>
              </a:rPr>
              <a:t>.)</a:t>
            </a:r>
            <a:endParaRPr lang="en-GB" sz="2600" dirty="0">
              <a:solidFill>
                <a:srgbClr val="00539B"/>
              </a:solidFill>
              <a:latin typeface="Georgia" panose="02040502050405020303" pitchFamily="18" charset="0"/>
              <a:ea typeface="Verdana" panose="020B0604030504040204" pitchFamily="34" charset="0"/>
            </a:endParaRPr>
          </a:p>
          <a:p>
            <a:r>
              <a:rPr lang="en-GB" sz="2600" dirty="0">
                <a:solidFill>
                  <a:srgbClr val="00AE9E"/>
                </a:solidFill>
                <a:latin typeface="Georgia" panose="02040502050405020303" pitchFamily="18" charset="0"/>
                <a:ea typeface="Verdana" panose="020B0604030504040204" pitchFamily="34" charset="0"/>
                <a:cs typeface="Verdana" panose="020B0604030504040204" pitchFamily="34" charset="0"/>
              </a:rPr>
              <a:t>Build the profession of mediators</a:t>
            </a:r>
          </a:p>
          <a:p>
            <a:endParaRPr lang="en-US" sz="2600" dirty="0">
              <a:solidFill>
                <a:srgbClr val="00539B"/>
              </a:solidFill>
              <a:latin typeface="Georgia" panose="02040502050405020303" pitchFamily="18" charset="0"/>
              <a:ea typeface="Verdana" panose="020B0604030504040204" pitchFamily="34" charset="0"/>
              <a:cs typeface="Verdana" panose="020B0604030504040204" pitchFamily="34" charset="0"/>
            </a:endParaRPr>
          </a:p>
        </p:txBody>
      </p:sp>
      <p:sp>
        <p:nvSpPr>
          <p:cNvPr id="7" name="TextBox 6">
            <a:extLst>
              <a:ext uri="{FF2B5EF4-FFF2-40B4-BE49-F238E27FC236}">
                <a16:creationId xmlns:a16="http://schemas.microsoft.com/office/drawing/2014/main" id="{490CD9F3-5FDA-474F-A788-436D234E556C}"/>
              </a:ext>
            </a:extLst>
          </p:cNvPr>
          <p:cNvSpPr txBox="1"/>
          <p:nvPr/>
        </p:nvSpPr>
        <p:spPr>
          <a:xfrm>
            <a:off x="0" y="1107831"/>
            <a:ext cx="9003323" cy="4853354"/>
          </a:xfrm>
          <a:prstGeom prst="rect">
            <a:avLst/>
          </a:prstGeom>
          <a:noFill/>
        </p:spPr>
        <p:txBody>
          <a:bodyPr wrap="square" rtlCol="0">
            <a:noAutofit/>
          </a:bodyPr>
          <a:lstStyle/>
          <a:p>
            <a:pPr marL="742950" lvl="1" indent="-285750">
              <a:buFont typeface="Arial" panose="020B0604020202020204" pitchFamily="34" charset="0"/>
              <a:buChar char="•"/>
            </a:pPr>
            <a:r>
              <a:rPr lang="en-GB" sz="1700" dirty="0"/>
              <a:t>Accredited </a:t>
            </a:r>
            <a:r>
              <a:rPr lang="en-GB" sz="1700" b="1" dirty="0"/>
              <a:t>mediators should be divided in specialized rosters </a:t>
            </a:r>
            <a:r>
              <a:rPr lang="en-GB" sz="1700" dirty="0"/>
              <a:t>in order to increase the confidence of sophisticated users, especially for the categories where the requirement of the first information session is introduced, or the court refers the case; in this case specialisation should by law be provided as a precondition for conducting mediation.</a:t>
            </a:r>
          </a:p>
          <a:p>
            <a:pPr marL="742950" lvl="1" indent="-285750">
              <a:buFont typeface="Arial" panose="020B0604020202020204" pitchFamily="34" charset="0"/>
              <a:buChar char="•"/>
            </a:pPr>
            <a:endParaRPr lang="en-GB" sz="1000" dirty="0"/>
          </a:p>
          <a:p>
            <a:pPr marL="742950" lvl="1" indent="-285750">
              <a:buFont typeface="Arial" panose="020B0604020202020204" pitchFamily="34" charset="0"/>
              <a:buChar char="•"/>
            </a:pPr>
            <a:r>
              <a:rPr lang="en-GB" sz="1700" b="1" dirty="0"/>
              <a:t>Specialized advanced training for mediators on commercial disputes </a:t>
            </a:r>
            <a:r>
              <a:rPr lang="en-GB" sz="1700" dirty="0"/>
              <a:t>(and, possibly, their various particular categories) should be carefully designed and its delivery supported and monitored, in order to comply with international standards.</a:t>
            </a:r>
          </a:p>
          <a:p>
            <a:pPr lvl="1"/>
            <a:endParaRPr lang="en-GB" sz="1000" dirty="0"/>
          </a:p>
          <a:p>
            <a:pPr marL="742950" lvl="1" indent="-285750">
              <a:buFont typeface="Arial" panose="020B0604020202020204" pitchFamily="34" charset="0"/>
              <a:buChar char="•"/>
            </a:pPr>
            <a:r>
              <a:rPr lang="en-GB" sz="1700" dirty="0"/>
              <a:t>Substantial </a:t>
            </a:r>
            <a:r>
              <a:rPr lang="en-GB" sz="1700" b="1" dirty="0"/>
              <a:t>capacity building for commercial mediation trainers and institutions </a:t>
            </a:r>
            <a:r>
              <a:rPr lang="en-GB" sz="1700" dirty="0"/>
              <a:t>is required, including establishing co-mediation programmes, simulations, etc.</a:t>
            </a:r>
          </a:p>
          <a:p>
            <a:pPr marL="742950" lvl="1" indent="-285750">
              <a:buFont typeface="Arial" panose="020B0604020202020204" pitchFamily="34" charset="0"/>
              <a:buChar char="•"/>
            </a:pPr>
            <a:endParaRPr lang="en-GB" sz="1000" dirty="0"/>
          </a:p>
          <a:p>
            <a:pPr marL="742950" lvl="1" indent="-285750">
              <a:buFont typeface="Arial" panose="020B0604020202020204" pitchFamily="34" charset="0"/>
              <a:buChar char="•"/>
            </a:pPr>
            <a:r>
              <a:rPr lang="en-GB" sz="1700" dirty="0"/>
              <a:t>The </a:t>
            </a:r>
            <a:r>
              <a:rPr lang="en-GB" sz="1700" b="1" dirty="0"/>
              <a:t>practical part of specialised commercial mediation training </a:t>
            </a:r>
            <a:r>
              <a:rPr lang="en-GB" sz="1700" dirty="0"/>
              <a:t>should include</a:t>
            </a:r>
            <a:r>
              <a:rPr lang="en-GB" sz="1600" dirty="0"/>
              <a:t>:</a:t>
            </a:r>
          </a:p>
          <a:p>
            <a:pPr marL="1200150" lvl="2" indent="-285750">
              <a:buFont typeface="Arial" panose="020B0604020202020204" pitchFamily="34" charset="0"/>
              <a:buChar char="•"/>
            </a:pPr>
            <a:r>
              <a:rPr lang="en-GB" sz="1600" dirty="0"/>
              <a:t>Individual self-awareness and practical experience seminars to practice techniques of mediation through the use of role play, simulation and reflection;</a:t>
            </a:r>
          </a:p>
          <a:p>
            <a:pPr marL="1200150" lvl="2" indent="-285750">
              <a:buFont typeface="Arial" panose="020B0604020202020204" pitchFamily="34" charset="0"/>
              <a:buChar char="•"/>
            </a:pPr>
            <a:r>
              <a:rPr lang="en-GB" sz="1600" dirty="0"/>
              <a:t>Peer group work;</a:t>
            </a:r>
          </a:p>
          <a:p>
            <a:pPr marL="1200150" lvl="2" indent="-285750">
              <a:buFont typeface="Arial" panose="020B0604020202020204" pitchFamily="34" charset="0"/>
              <a:buChar char="•"/>
            </a:pPr>
            <a:r>
              <a:rPr lang="en-GB" sz="1600" dirty="0"/>
              <a:t>Case work and participation in practice supervision in the area of mediation; </a:t>
            </a:r>
          </a:p>
          <a:p>
            <a:pPr marL="1200150" lvl="2" indent="-285750">
              <a:buFont typeface="Arial" panose="020B0604020202020204" pitchFamily="34" charset="0"/>
              <a:buChar char="•"/>
            </a:pPr>
            <a:r>
              <a:rPr lang="en-GB" sz="1600" dirty="0"/>
              <a:t>Competency assessment for commercial specialisation may be outsourced to independent institutions</a:t>
            </a:r>
            <a:r>
              <a:rPr lang="en-GB" dirty="0"/>
              <a:t>.</a:t>
            </a:r>
          </a:p>
        </p:txBody>
      </p:sp>
      <p:pic>
        <p:nvPicPr>
          <p:cNvPr id="4" name="Picture 3">
            <a:extLst>
              <a:ext uri="{FF2B5EF4-FFF2-40B4-BE49-F238E27FC236}">
                <a16:creationId xmlns:a16="http://schemas.microsoft.com/office/drawing/2014/main" id="{5A756A6B-49D1-42BE-A00F-1A9B1C3B2169}"/>
              </a:ext>
            </a:extLst>
          </p:cNvPr>
          <p:cNvPicPr>
            <a:picLocks noChangeAspect="1"/>
          </p:cNvPicPr>
          <p:nvPr/>
        </p:nvPicPr>
        <p:blipFill>
          <a:blip r:embed="rId3"/>
          <a:stretch>
            <a:fillRect/>
          </a:stretch>
        </p:blipFill>
        <p:spPr>
          <a:xfrm>
            <a:off x="2980266" y="6177477"/>
            <a:ext cx="2760133" cy="612790"/>
          </a:xfrm>
          <a:prstGeom prst="rect">
            <a:avLst/>
          </a:prstGeom>
        </p:spPr>
      </p:pic>
      <p:sp>
        <p:nvSpPr>
          <p:cNvPr id="2" name="Slide Number Placeholder 1">
            <a:extLst>
              <a:ext uri="{FF2B5EF4-FFF2-40B4-BE49-F238E27FC236}">
                <a16:creationId xmlns:a16="http://schemas.microsoft.com/office/drawing/2014/main" id="{F6176DA4-51AC-43AD-9FD4-E83EDA4BBECD}"/>
              </a:ext>
            </a:extLst>
          </p:cNvPr>
          <p:cNvSpPr>
            <a:spLocks noGrp="1"/>
          </p:cNvSpPr>
          <p:nvPr>
            <p:ph type="sldNum" sz="quarter" idx="12"/>
          </p:nvPr>
        </p:nvSpPr>
        <p:spPr/>
        <p:txBody>
          <a:bodyPr/>
          <a:lstStyle/>
          <a:p>
            <a:fld id="{6D8146AC-2123-8343-9436-87D90C97B9CB}" type="slidenum">
              <a:rPr lang="en-US" smtClean="0"/>
              <a:t>19</a:t>
            </a:fld>
            <a:endParaRPr lang="en-US"/>
          </a:p>
        </p:txBody>
      </p:sp>
    </p:spTree>
    <p:extLst>
      <p:ext uri="{BB962C8B-B14F-4D97-AF65-F5344CB8AC3E}">
        <p14:creationId xmlns:p14="http://schemas.microsoft.com/office/powerpoint/2010/main" val="21402953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BE32EB23-7E6A-844A-8E02-B9845210448A}"/>
              </a:ext>
            </a:extLst>
          </p:cNvPr>
          <p:cNvSpPr txBox="1"/>
          <p:nvPr/>
        </p:nvSpPr>
        <p:spPr>
          <a:xfrm>
            <a:off x="186267" y="49871"/>
            <a:ext cx="8957732" cy="954107"/>
          </a:xfrm>
          <a:prstGeom prst="rect">
            <a:avLst/>
          </a:prstGeom>
          <a:noFill/>
        </p:spPr>
        <p:txBody>
          <a:bodyPr wrap="square" rtlCol="0">
            <a:spAutoFit/>
          </a:bodyPr>
          <a:lstStyle/>
          <a:p>
            <a:r>
              <a:rPr lang="en-US" sz="2800" dirty="0">
                <a:solidFill>
                  <a:srgbClr val="00539B"/>
                </a:solidFill>
                <a:latin typeface="Georgia" panose="02040502050405020303" pitchFamily="18" charset="0"/>
                <a:ea typeface="Verdana" panose="020B0604030504040204" pitchFamily="34" charset="0"/>
              </a:rPr>
              <a:t>EBRD Technical Cooperation Project: </a:t>
            </a:r>
            <a:r>
              <a:rPr lang="en-US" sz="3200" dirty="0">
                <a:solidFill>
                  <a:srgbClr val="00539B"/>
                </a:solidFill>
                <a:latin typeface="Georgia" panose="02040502050405020303" pitchFamily="18" charset="0"/>
                <a:ea typeface="Verdana" panose="020B0604030504040204" pitchFamily="34" charset="0"/>
              </a:rPr>
              <a:t/>
            </a:r>
            <a:br>
              <a:rPr lang="en-US" sz="3200" dirty="0">
                <a:solidFill>
                  <a:srgbClr val="00539B"/>
                </a:solidFill>
                <a:latin typeface="Georgia" panose="02040502050405020303" pitchFamily="18" charset="0"/>
                <a:ea typeface="Verdana" panose="020B0604030504040204" pitchFamily="34" charset="0"/>
              </a:rPr>
            </a:br>
            <a:r>
              <a:rPr lang="en-US" sz="2800" dirty="0">
                <a:solidFill>
                  <a:srgbClr val="00539B"/>
                </a:solidFill>
                <a:latin typeface="Georgia" panose="02040502050405020303" pitchFamily="18" charset="0"/>
                <a:ea typeface="Verdana" panose="020B0604030504040204" pitchFamily="34" charset="0"/>
              </a:rPr>
              <a:t>Commercial Mediation in the Republic of Serbia </a:t>
            </a:r>
            <a:endParaRPr lang="en-US" sz="2800" dirty="0">
              <a:solidFill>
                <a:srgbClr val="00539B"/>
              </a:solidFill>
              <a:latin typeface="Georgia" panose="02040502050405020303" pitchFamily="18" charset="0"/>
              <a:ea typeface="Verdana" panose="020B0604030504040204" pitchFamily="34" charset="0"/>
              <a:cs typeface="Verdana" panose="020B0604030504040204" pitchFamily="34" charset="0"/>
            </a:endParaRPr>
          </a:p>
        </p:txBody>
      </p:sp>
      <p:sp>
        <p:nvSpPr>
          <p:cNvPr id="7" name="TextBox 6">
            <a:extLst>
              <a:ext uri="{FF2B5EF4-FFF2-40B4-BE49-F238E27FC236}">
                <a16:creationId xmlns:a16="http://schemas.microsoft.com/office/drawing/2014/main" id="{490CD9F3-5FDA-474F-A788-436D234E556C}"/>
              </a:ext>
            </a:extLst>
          </p:cNvPr>
          <p:cNvSpPr txBox="1"/>
          <p:nvPr/>
        </p:nvSpPr>
        <p:spPr>
          <a:xfrm>
            <a:off x="186267" y="1168401"/>
            <a:ext cx="8788400" cy="4792132"/>
          </a:xfrm>
          <a:prstGeom prst="rect">
            <a:avLst/>
          </a:prstGeom>
          <a:noFill/>
        </p:spPr>
        <p:txBody>
          <a:bodyPr wrap="square" rtlCol="0">
            <a:noAutofit/>
          </a:bodyPr>
          <a:lstStyle/>
          <a:p>
            <a:pPr>
              <a:spcAft>
                <a:spcPts val="600"/>
              </a:spcAft>
            </a:pPr>
            <a:r>
              <a:rPr lang="en-US" sz="1600" b="1" dirty="0">
                <a:solidFill>
                  <a:srgbClr val="00AE9E"/>
                </a:solidFill>
                <a:latin typeface="Verdana" panose="020B0604030504040204" pitchFamily="34" charset="0"/>
                <a:ea typeface="Verdana" panose="020B0604030504040204" pitchFamily="34" charset="0"/>
              </a:rPr>
              <a:t>Comparative Study of the legal and institutional frameworks and best practices on commercial mediation with recommendations for the Republic of Serbia </a:t>
            </a:r>
            <a:endParaRPr lang="sr-Latn-ME" sz="1600" b="1" dirty="0">
              <a:solidFill>
                <a:srgbClr val="00AE9E"/>
              </a:solidFill>
              <a:latin typeface="Verdana" panose="020B0604030504040204" pitchFamily="34" charset="0"/>
              <a:ea typeface="Verdana" panose="020B0604030504040204" pitchFamily="34" charset="0"/>
            </a:endParaRPr>
          </a:p>
          <a:p>
            <a:pPr>
              <a:spcAft>
                <a:spcPts val="600"/>
              </a:spcAft>
            </a:pPr>
            <a:r>
              <a:rPr lang="en-US" sz="1400" b="1" dirty="0">
                <a:latin typeface="Verdana" panose="020B0604030504040204" pitchFamily="34" charset="0"/>
                <a:ea typeface="Verdana" panose="020B0604030504040204" pitchFamily="34" charset="0"/>
              </a:rPr>
              <a:t>Countries and Regions analyzed</a:t>
            </a:r>
            <a:r>
              <a:rPr lang="en-US" sz="1400" dirty="0">
                <a:latin typeface="Verdana" panose="020B0604030504040204" pitchFamily="34" charset="0"/>
                <a:ea typeface="Verdana" panose="020B0604030504040204" pitchFamily="34" charset="0"/>
              </a:rPr>
              <a:t>: Austria, Greece, Italy, Singapore, the Netherlands, Turkey, Western Balkans (Croatia, Slovenia, Montenegro, Macedonia and Bosnia and Herzegovina)</a:t>
            </a:r>
          </a:p>
          <a:p>
            <a:pPr>
              <a:spcAft>
                <a:spcPts val="600"/>
              </a:spcAft>
            </a:pPr>
            <a:r>
              <a:rPr lang="en-US" sz="1400" dirty="0">
                <a:latin typeface="Verdana" panose="020B0604030504040204" pitchFamily="34" charset="0"/>
                <a:ea typeface="Verdana" panose="020B0604030504040204" pitchFamily="34" charset="0"/>
              </a:rPr>
              <a:t/>
            </a:r>
            <a:br>
              <a:rPr lang="en-US" sz="1400" dirty="0">
                <a:latin typeface="Verdana" panose="020B0604030504040204" pitchFamily="34" charset="0"/>
                <a:ea typeface="Verdana" panose="020B0604030504040204" pitchFamily="34" charset="0"/>
              </a:rPr>
            </a:br>
            <a:r>
              <a:rPr lang="en-US" sz="1400" b="1" dirty="0">
                <a:latin typeface="Verdana" panose="020B0604030504040204" pitchFamily="34" charset="0"/>
                <a:ea typeface="Verdana" panose="020B0604030504040204" pitchFamily="34" charset="0"/>
              </a:rPr>
              <a:t>Authors</a:t>
            </a:r>
            <a:r>
              <a:rPr lang="en-US" sz="1400" dirty="0">
                <a:latin typeface="Verdana" panose="020B0604030504040204" pitchFamily="34" charset="0"/>
                <a:ea typeface="Verdana" panose="020B0604030504040204" pitchFamily="34" charset="0"/>
              </a:rPr>
              <a:t>: </a:t>
            </a:r>
            <a:r>
              <a:rPr lang="lt-LT" sz="1400" dirty="0">
                <a:latin typeface="Verdana" panose="020B0604030504040204" pitchFamily="34" charset="0"/>
                <a:ea typeface="Verdana" panose="020B0604030504040204" pitchFamily="34" charset="0"/>
              </a:rPr>
              <a:t>Leonardo D’Urso and Miglė Žukauskaitė (ADR Center – Italy)</a:t>
            </a:r>
            <a:r>
              <a:rPr lang="en-US" sz="1400" dirty="0">
                <a:latin typeface="Verdana" panose="020B0604030504040204" pitchFamily="34" charset="0"/>
                <a:ea typeface="Verdana" panose="020B0604030504040204" pitchFamily="34" charset="0"/>
              </a:rPr>
              <a:t>; </a:t>
            </a:r>
            <a:r>
              <a:rPr lang="lt-LT" sz="1400" dirty="0">
                <a:latin typeface="Verdana" panose="020B0604030504040204" pitchFamily="34" charset="0"/>
                <a:ea typeface="Verdana" panose="020B0604030504040204" pitchFamily="34" charset="0"/>
              </a:rPr>
              <a:t>Ivana Ninčić Österle (</a:t>
            </a:r>
            <a:r>
              <a:rPr lang="lt-LT" sz="1400" dirty="0" err="1">
                <a:latin typeface="Verdana" panose="020B0604030504040204" pitchFamily="34" charset="0"/>
                <a:ea typeface="Verdana" panose="020B0604030504040204" pitchFamily="34" charset="0"/>
              </a:rPr>
              <a:t>Serbia</a:t>
            </a:r>
            <a:r>
              <a:rPr lang="lt-LT" sz="1400" dirty="0">
                <a:latin typeface="Verdana" panose="020B0604030504040204" pitchFamily="34" charset="0"/>
                <a:ea typeface="Verdana" panose="020B0604030504040204" pitchFamily="34" charset="0"/>
              </a:rPr>
              <a:t>)</a:t>
            </a:r>
            <a:endParaRPr lang="en-GB" sz="1400" dirty="0">
              <a:latin typeface="Verdana" panose="020B0604030504040204" pitchFamily="34" charset="0"/>
              <a:ea typeface="Verdana" panose="020B0604030504040204" pitchFamily="34" charset="0"/>
            </a:endParaRPr>
          </a:p>
          <a:p>
            <a:pPr>
              <a:spcAft>
                <a:spcPts val="600"/>
              </a:spcAft>
            </a:pPr>
            <a:r>
              <a:rPr lang="en-US" sz="1400" dirty="0">
                <a:latin typeface="Verdana" panose="020B0604030504040204" pitchFamily="34" charset="0"/>
                <a:ea typeface="Verdana" panose="020B0604030504040204" pitchFamily="34" charset="0"/>
              </a:rPr>
              <a:t/>
            </a:r>
            <a:br>
              <a:rPr lang="en-US" sz="1400" dirty="0">
                <a:latin typeface="Verdana" panose="020B0604030504040204" pitchFamily="34" charset="0"/>
                <a:ea typeface="Verdana" panose="020B0604030504040204" pitchFamily="34" charset="0"/>
              </a:rPr>
            </a:br>
            <a:r>
              <a:rPr lang="lt-LT" sz="1400" b="1" dirty="0">
                <a:latin typeface="Verdana" panose="020B0604030504040204" pitchFamily="34" charset="0"/>
                <a:ea typeface="Verdana" panose="020B0604030504040204" pitchFamily="34" charset="0"/>
              </a:rPr>
              <a:t>Authors of </a:t>
            </a:r>
            <a:r>
              <a:rPr lang="en-US" sz="1400" b="1" dirty="0">
                <a:latin typeface="Verdana" panose="020B0604030504040204" pitchFamily="34" charset="0"/>
                <a:ea typeface="Verdana" panose="020B0604030504040204" pitchFamily="34" charset="0"/>
              </a:rPr>
              <a:t>the </a:t>
            </a:r>
            <a:r>
              <a:rPr lang="lt-LT" sz="1400" b="1" dirty="0">
                <a:latin typeface="Verdana" panose="020B0604030504040204" pitchFamily="34" charset="0"/>
                <a:ea typeface="Verdana" panose="020B0604030504040204" pitchFamily="34" charset="0"/>
              </a:rPr>
              <a:t>Country Reports</a:t>
            </a:r>
            <a:r>
              <a:rPr lang="en-US" sz="1400" dirty="0">
                <a:latin typeface="Verdana" panose="020B0604030504040204" pitchFamily="34" charset="0"/>
                <a:ea typeface="Verdana" panose="020B0604030504040204" pitchFamily="34" charset="0"/>
              </a:rPr>
              <a:t>: </a:t>
            </a:r>
            <a:r>
              <a:rPr lang="lt-LT" sz="1400" dirty="0">
                <a:latin typeface="Verdana" panose="020B0604030504040204" pitchFamily="34" charset="0"/>
                <a:ea typeface="Verdana" panose="020B0604030504040204" pitchFamily="34" charset="0"/>
              </a:rPr>
              <a:t>Anne-Karin Grill (Austria)</a:t>
            </a:r>
            <a:r>
              <a:rPr lang="en-US" sz="1400" dirty="0">
                <a:latin typeface="Verdana" panose="020B0604030504040204" pitchFamily="34" charset="0"/>
                <a:ea typeface="Verdana" panose="020B0604030504040204" pitchFamily="34" charset="0"/>
              </a:rPr>
              <a:t>; </a:t>
            </a:r>
            <a:r>
              <a:rPr lang="lt-LT" sz="1400" dirty="0">
                <a:latin typeface="Verdana" panose="020B0604030504040204" pitchFamily="34" charset="0"/>
                <a:ea typeface="Verdana" panose="020B0604030504040204" pitchFamily="34" charset="0"/>
              </a:rPr>
              <a:t>Elena Koltsaki (Greece)</a:t>
            </a:r>
            <a:r>
              <a:rPr lang="en-US" sz="1400" dirty="0">
                <a:latin typeface="Verdana" panose="020B0604030504040204" pitchFamily="34" charset="0"/>
                <a:ea typeface="Verdana" panose="020B0604030504040204" pitchFamily="34" charset="0"/>
              </a:rPr>
              <a:t>; </a:t>
            </a:r>
            <a:r>
              <a:rPr lang="lt-LT" sz="1400" dirty="0">
                <a:latin typeface="Verdana" panose="020B0604030504040204" pitchFamily="34" charset="0"/>
                <a:ea typeface="Verdana" panose="020B0604030504040204" pitchFamily="34" charset="0"/>
              </a:rPr>
              <a:t>Leonardo D’Urso (Italy)</a:t>
            </a:r>
            <a:r>
              <a:rPr lang="en-US" sz="1400" dirty="0">
                <a:latin typeface="Verdana" panose="020B0604030504040204" pitchFamily="34" charset="0"/>
                <a:ea typeface="Verdana" panose="020B0604030504040204" pitchFamily="34" charset="0"/>
              </a:rPr>
              <a:t>; </a:t>
            </a:r>
            <a:r>
              <a:rPr lang="lt-LT" sz="1400" dirty="0">
                <a:latin typeface="Verdana" panose="020B0604030504040204" pitchFamily="34" charset="0"/>
                <a:ea typeface="Verdana" panose="020B0604030504040204" pitchFamily="34" charset="0"/>
              </a:rPr>
              <a:t>Lim Tat (Singapore)</a:t>
            </a:r>
            <a:r>
              <a:rPr lang="en-US" sz="1400" dirty="0">
                <a:latin typeface="Verdana" panose="020B0604030504040204" pitchFamily="34" charset="0"/>
                <a:ea typeface="Verdana" panose="020B0604030504040204" pitchFamily="34" charset="0"/>
              </a:rPr>
              <a:t>; </a:t>
            </a:r>
            <a:r>
              <a:rPr lang="lt-LT" sz="1400" dirty="0">
                <a:latin typeface="Verdana" panose="020B0604030504040204" pitchFamily="34" charset="0"/>
                <a:ea typeface="Verdana" panose="020B0604030504040204" pitchFamily="34" charset="0"/>
              </a:rPr>
              <a:t>Manon Shonewille (The Netherlands)</a:t>
            </a:r>
            <a:r>
              <a:rPr lang="en-US" sz="1400" dirty="0">
                <a:latin typeface="Verdana" panose="020B0604030504040204" pitchFamily="34" charset="0"/>
                <a:ea typeface="Verdana" panose="020B0604030504040204" pitchFamily="34" charset="0"/>
              </a:rPr>
              <a:t> and </a:t>
            </a:r>
            <a:r>
              <a:rPr lang="lt-LT" sz="1400" dirty="0">
                <a:latin typeface="Verdana" panose="020B0604030504040204" pitchFamily="34" charset="0"/>
                <a:ea typeface="Verdana" panose="020B0604030504040204" pitchFamily="34" charset="0"/>
              </a:rPr>
              <a:t>Asiyan Suleymanoglu (</a:t>
            </a:r>
            <a:r>
              <a:rPr lang="lt-LT" sz="1400" dirty="0" err="1">
                <a:latin typeface="Verdana" panose="020B0604030504040204" pitchFamily="34" charset="0"/>
                <a:ea typeface="Verdana" panose="020B0604030504040204" pitchFamily="34" charset="0"/>
              </a:rPr>
              <a:t>Turkey</a:t>
            </a:r>
            <a:r>
              <a:rPr lang="lt-LT" sz="1400" dirty="0">
                <a:latin typeface="Verdana" panose="020B0604030504040204" pitchFamily="34" charset="0"/>
                <a:ea typeface="Verdana" panose="020B0604030504040204" pitchFamily="34" charset="0"/>
              </a:rPr>
              <a:t>)</a:t>
            </a:r>
            <a:endParaRPr lang="en-GB" sz="1400" dirty="0">
              <a:latin typeface="Verdana" panose="020B0604030504040204" pitchFamily="34" charset="0"/>
              <a:ea typeface="Verdana" panose="020B0604030504040204" pitchFamily="34" charset="0"/>
            </a:endParaRPr>
          </a:p>
          <a:p>
            <a:pPr>
              <a:spcAft>
                <a:spcPts val="600"/>
              </a:spcAft>
            </a:pPr>
            <a:r>
              <a:rPr lang="en-US" sz="1400" dirty="0">
                <a:latin typeface="Verdana" panose="020B0604030504040204" pitchFamily="34" charset="0"/>
                <a:ea typeface="Verdana" panose="020B0604030504040204" pitchFamily="34" charset="0"/>
              </a:rPr>
              <a:t/>
            </a:r>
            <a:br>
              <a:rPr lang="en-US" sz="1400" dirty="0">
                <a:latin typeface="Verdana" panose="020B0604030504040204" pitchFamily="34" charset="0"/>
                <a:ea typeface="Verdana" panose="020B0604030504040204" pitchFamily="34" charset="0"/>
              </a:rPr>
            </a:br>
            <a:r>
              <a:rPr lang="en-US" sz="1400" b="1" dirty="0">
                <a:latin typeface="Verdana" panose="020B0604030504040204" pitchFamily="34" charset="0"/>
                <a:ea typeface="Verdana" panose="020B0604030504040204" pitchFamily="34" charset="0"/>
              </a:rPr>
              <a:t>EBRD Project Team</a:t>
            </a:r>
            <a:r>
              <a:rPr lang="en-US" sz="1400" dirty="0">
                <a:latin typeface="Verdana" panose="020B0604030504040204" pitchFamily="34" charset="0"/>
                <a:ea typeface="Verdana" panose="020B0604030504040204" pitchFamily="34" charset="0"/>
              </a:rPr>
              <a:t>: Veronica Bradautanu, Principal Counsel, OL; Lucija Baumann, Associate; Yulia Shapovalova, Counsel; Patricia Zghibarta, CCT, Liubov Skoryk </a:t>
            </a:r>
          </a:p>
          <a:p>
            <a:pPr>
              <a:spcAft>
                <a:spcPts val="600"/>
              </a:spcAft>
            </a:pPr>
            <a:r>
              <a:rPr lang="en-US" sz="1400" dirty="0">
                <a:latin typeface="Verdana" panose="020B0604030504040204" pitchFamily="34" charset="0"/>
                <a:ea typeface="Verdana" panose="020B0604030504040204" pitchFamily="34" charset="0"/>
              </a:rPr>
              <a:t/>
            </a:r>
            <a:br>
              <a:rPr lang="en-US" sz="1400" dirty="0">
                <a:latin typeface="Verdana" panose="020B0604030504040204" pitchFamily="34" charset="0"/>
                <a:ea typeface="Verdana" panose="020B0604030504040204" pitchFamily="34" charset="0"/>
              </a:rPr>
            </a:br>
            <a:r>
              <a:rPr lang="en-US" sz="1400" b="1" dirty="0">
                <a:latin typeface="Verdana" panose="020B0604030504040204" pitchFamily="34" charset="0"/>
                <a:ea typeface="Verdana" panose="020B0604030504040204" pitchFamily="34" charset="0"/>
              </a:rPr>
              <a:t>IDLO Project Team</a:t>
            </a:r>
            <a:r>
              <a:rPr lang="en-US" sz="1400" dirty="0">
                <a:latin typeface="Verdana" panose="020B0604030504040204" pitchFamily="34" charset="0"/>
                <a:ea typeface="Verdana" panose="020B0604030504040204" pitchFamily="34" charset="0"/>
              </a:rPr>
              <a:t>: Ljubomir Petruljeskov, Program Lead; Lorenzo Piacentini, Program Associate </a:t>
            </a:r>
          </a:p>
        </p:txBody>
      </p:sp>
      <p:pic>
        <p:nvPicPr>
          <p:cNvPr id="8" name="Picture 7">
            <a:extLst>
              <a:ext uri="{FF2B5EF4-FFF2-40B4-BE49-F238E27FC236}">
                <a16:creationId xmlns:a16="http://schemas.microsoft.com/office/drawing/2014/main" id="{5827B1A1-90E4-48B3-A718-05469525669A}"/>
              </a:ext>
            </a:extLst>
          </p:cNvPr>
          <p:cNvPicPr>
            <a:picLocks noChangeAspect="1"/>
          </p:cNvPicPr>
          <p:nvPr/>
        </p:nvPicPr>
        <p:blipFill>
          <a:blip r:embed="rId3"/>
          <a:stretch>
            <a:fillRect/>
          </a:stretch>
        </p:blipFill>
        <p:spPr>
          <a:xfrm>
            <a:off x="2980266" y="6177477"/>
            <a:ext cx="2760133" cy="612790"/>
          </a:xfrm>
          <a:prstGeom prst="rect">
            <a:avLst/>
          </a:prstGeom>
        </p:spPr>
      </p:pic>
      <p:sp>
        <p:nvSpPr>
          <p:cNvPr id="2" name="Slide Number Placeholder 1">
            <a:extLst>
              <a:ext uri="{FF2B5EF4-FFF2-40B4-BE49-F238E27FC236}">
                <a16:creationId xmlns:a16="http://schemas.microsoft.com/office/drawing/2014/main" id="{B4D7A086-D818-47CE-9678-BFB9C96A06F7}"/>
              </a:ext>
            </a:extLst>
          </p:cNvPr>
          <p:cNvSpPr>
            <a:spLocks noGrp="1"/>
          </p:cNvSpPr>
          <p:nvPr>
            <p:ph type="sldNum" sz="quarter" idx="12"/>
          </p:nvPr>
        </p:nvSpPr>
        <p:spPr/>
        <p:txBody>
          <a:bodyPr/>
          <a:lstStyle/>
          <a:p>
            <a:fld id="{6D8146AC-2123-8343-9436-87D90C97B9CB}" type="slidenum">
              <a:rPr lang="en-US" smtClean="0"/>
              <a:t>2</a:t>
            </a:fld>
            <a:endParaRPr lang="en-US"/>
          </a:p>
        </p:txBody>
      </p:sp>
    </p:spTree>
    <p:extLst>
      <p:ext uri="{BB962C8B-B14F-4D97-AF65-F5344CB8AC3E}">
        <p14:creationId xmlns:p14="http://schemas.microsoft.com/office/powerpoint/2010/main" val="2145410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BE32EB23-7E6A-844A-8E02-B9845210448A}"/>
              </a:ext>
            </a:extLst>
          </p:cNvPr>
          <p:cNvSpPr txBox="1"/>
          <p:nvPr/>
        </p:nvSpPr>
        <p:spPr>
          <a:xfrm>
            <a:off x="459681" y="260144"/>
            <a:ext cx="8543641" cy="892552"/>
          </a:xfrm>
          <a:prstGeom prst="rect">
            <a:avLst/>
          </a:prstGeom>
          <a:noFill/>
        </p:spPr>
        <p:txBody>
          <a:bodyPr wrap="square" rtlCol="0">
            <a:spAutoFit/>
          </a:bodyPr>
          <a:lstStyle/>
          <a:p>
            <a:r>
              <a:rPr lang="en-GB" sz="2600" dirty="0">
                <a:solidFill>
                  <a:srgbClr val="00539B"/>
                </a:solidFill>
                <a:latin typeface="Georgia" panose="02040502050405020303" pitchFamily="18" charset="0"/>
                <a:ea typeface="Verdana" panose="020B0604030504040204" pitchFamily="34" charset="0"/>
              </a:rPr>
              <a:t>Recommendations to increase </a:t>
            </a:r>
            <a:r>
              <a:rPr lang="en-GB" sz="2600" b="1" dirty="0">
                <a:solidFill>
                  <a:srgbClr val="00539B"/>
                </a:solidFill>
                <a:latin typeface="Georgia" panose="02040502050405020303" pitchFamily="18" charset="0"/>
                <a:ea typeface="Verdana" panose="020B0604030504040204" pitchFamily="34" charset="0"/>
              </a:rPr>
              <a:t>S</a:t>
            </a:r>
            <a:r>
              <a:rPr lang="sr-Latn-ME" sz="2600" b="1" dirty="0" err="1">
                <a:solidFill>
                  <a:srgbClr val="00539B"/>
                </a:solidFill>
                <a:latin typeface="Georgia" panose="02040502050405020303" pitchFamily="18" charset="0"/>
                <a:ea typeface="Verdana" panose="020B0604030504040204" pitchFamily="34" charset="0"/>
              </a:rPr>
              <a:t>upply</a:t>
            </a:r>
            <a:r>
              <a:rPr lang="sr-Latn-ME" sz="2600" b="1" dirty="0">
                <a:solidFill>
                  <a:srgbClr val="00539B"/>
                </a:solidFill>
                <a:latin typeface="Georgia" panose="02040502050405020303" pitchFamily="18" charset="0"/>
                <a:ea typeface="Verdana" panose="020B0604030504040204" pitchFamily="34" charset="0"/>
              </a:rPr>
              <a:t> </a:t>
            </a:r>
            <a:r>
              <a:rPr lang="sr-Latn-ME" sz="2600" dirty="0">
                <a:solidFill>
                  <a:srgbClr val="00539B"/>
                </a:solidFill>
                <a:latin typeface="Georgia" panose="02040502050405020303" pitchFamily="18" charset="0"/>
                <a:ea typeface="Verdana" panose="020B0604030504040204" pitchFamily="34" charset="0"/>
              </a:rPr>
              <a:t>(</a:t>
            </a:r>
            <a:r>
              <a:rPr lang="sr-Latn-ME" sz="2600" dirty="0" err="1">
                <a:solidFill>
                  <a:srgbClr val="00539B"/>
                </a:solidFill>
                <a:latin typeface="Georgia" panose="02040502050405020303" pitchFamily="18" charset="0"/>
                <a:ea typeface="Verdana" panose="020B0604030504040204" pitchFamily="34" charset="0"/>
              </a:rPr>
              <a:t>cont</a:t>
            </a:r>
            <a:r>
              <a:rPr lang="sr-Latn-ME" sz="2600" dirty="0">
                <a:solidFill>
                  <a:srgbClr val="00539B"/>
                </a:solidFill>
                <a:latin typeface="Georgia" panose="02040502050405020303" pitchFamily="18" charset="0"/>
                <a:ea typeface="Verdana" panose="020B0604030504040204" pitchFamily="34" charset="0"/>
              </a:rPr>
              <a:t>.)</a:t>
            </a:r>
            <a:endParaRPr lang="en-GB" sz="2600" dirty="0">
              <a:solidFill>
                <a:srgbClr val="00539B"/>
              </a:solidFill>
              <a:latin typeface="Georgia" panose="02040502050405020303" pitchFamily="18" charset="0"/>
              <a:ea typeface="Verdana" panose="020B0604030504040204" pitchFamily="34" charset="0"/>
            </a:endParaRPr>
          </a:p>
          <a:p>
            <a:r>
              <a:rPr lang="en-US" sz="2600" dirty="0">
                <a:solidFill>
                  <a:srgbClr val="00AE9E"/>
                </a:solidFill>
                <a:latin typeface="Georgia" panose="02040502050405020303" pitchFamily="18" charset="0"/>
                <a:ea typeface="Verdana" panose="020B0604030504040204" pitchFamily="34" charset="0"/>
                <a:cs typeface="Verdana" panose="020B0604030504040204" pitchFamily="34" charset="0"/>
              </a:rPr>
              <a:t>Online Platform</a:t>
            </a:r>
          </a:p>
        </p:txBody>
      </p:sp>
      <p:sp>
        <p:nvSpPr>
          <p:cNvPr id="7" name="TextBox 6">
            <a:extLst>
              <a:ext uri="{FF2B5EF4-FFF2-40B4-BE49-F238E27FC236}">
                <a16:creationId xmlns:a16="http://schemas.microsoft.com/office/drawing/2014/main" id="{490CD9F3-5FDA-474F-A788-436D234E556C}"/>
              </a:ext>
            </a:extLst>
          </p:cNvPr>
          <p:cNvSpPr txBox="1"/>
          <p:nvPr/>
        </p:nvSpPr>
        <p:spPr>
          <a:xfrm>
            <a:off x="0" y="1107831"/>
            <a:ext cx="9003323" cy="4853354"/>
          </a:xfrm>
          <a:prstGeom prst="rect">
            <a:avLst/>
          </a:prstGeom>
          <a:noFill/>
        </p:spPr>
        <p:txBody>
          <a:bodyPr wrap="square" rtlCol="0">
            <a:noAutofit/>
          </a:bodyPr>
          <a:lstStyle/>
          <a:p>
            <a:pPr marL="285750" indent="-285750">
              <a:lnSpc>
                <a:spcPct val="90000"/>
              </a:lnSpc>
              <a:buFont typeface="Arial" panose="020B0604020202020204" pitchFamily="34" charset="0"/>
              <a:buChar char="•"/>
            </a:pPr>
            <a:endParaRPr lang="en-GB" dirty="0">
              <a:ea typeface="Verdana" panose="020B0604030504040204" pitchFamily="34" charset="0"/>
            </a:endParaRPr>
          </a:p>
          <a:p>
            <a:pPr marL="285750" indent="-285750">
              <a:lnSpc>
                <a:spcPct val="90000"/>
              </a:lnSpc>
              <a:buFont typeface="Arial" panose="020B0604020202020204" pitchFamily="34" charset="0"/>
              <a:buChar char="•"/>
            </a:pPr>
            <a:r>
              <a:rPr lang="en-GB" dirty="0">
                <a:ea typeface="Verdana" panose="020B0604030504040204" pitchFamily="34" charset="0"/>
              </a:rPr>
              <a:t>Online platform and a national website on mediation </a:t>
            </a:r>
            <a:endParaRPr lang="sr-Latn-ME" dirty="0">
              <a:ea typeface="Verdana" panose="020B0604030504040204" pitchFamily="34" charset="0"/>
            </a:endParaRPr>
          </a:p>
          <a:p>
            <a:pPr>
              <a:lnSpc>
                <a:spcPct val="90000"/>
              </a:lnSpc>
            </a:pPr>
            <a:endParaRPr lang="en-GB" dirty="0">
              <a:ea typeface="Verdana" panose="020B0604030504040204" pitchFamily="34" charset="0"/>
            </a:endParaRPr>
          </a:p>
          <a:p>
            <a:pPr marL="742950" lvl="1" indent="-285750">
              <a:lnSpc>
                <a:spcPct val="90000"/>
              </a:lnSpc>
              <a:spcBef>
                <a:spcPts val="600"/>
              </a:spcBef>
              <a:spcAft>
                <a:spcPts val="600"/>
              </a:spcAft>
              <a:buFont typeface="Arial" panose="020B0604020202020204" pitchFamily="34" charset="0"/>
              <a:buChar char="•"/>
            </a:pPr>
            <a:r>
              <a:rPr lang="en-GB" dirty="0">
                <a:ea typeface="Verdana" panose="020B0604030504040204" pitchFamily="34" charset="0"/>
              </a:rPr>
              <a:t>Design, implement and run a comprehensive digital platform that manages online the entire </a:t>
            </a:r>
            <a:r>
              <a:rPr lang="en-GB" b="1" dirty="0">
                <a:ea typeface="Verdana" panose="020B0604030504040204" pitchFamily="34" charset="0"/>
              </a:rPr>
              <a:t>accreditation process of mediators, providers and training entities</a:t>
            </a:r>
            <a:r>
              <a:rPr lang="en-GB" dirty="0">
                <a:ea typeface="Verdana" panose="020B0604030504040204" pitchFamily="34" charset="0"/>
              </a:rPr>
              <a:t>; </a:t>
            </a:r>
          </a:p>
          <a:p>
            <a:pPr marL="742950" lvl="1" indent="-285750">
              <a:lnSpc>
                <a:spcPct val="90000"/>
              </a:lnSpc>
              <a:spcBef>
                <a:spcPts val="600"/>
              </a:spcBef>
              <a:spcAft>
                <a:spcPts val="600"/>
              </a:spcAft>
              <a:buFont typeface="Arial" panose="020B0604020202020204" pitchFamily="34" charset="0"/>
              <a:buChar char="•"/>
            </a:pPr>
            <a:r>
              <a:rPr lang="en-GB" dirty="0">
                <a:ea typeface="Verdana" panose="020B0604030504040204" pitchFamily="34" charset="0"/>
              </a:rPr>
              <a:t>Publish a website, linked in real time with the online platform for accreditation, with the </a:t>
            </a:r>
            <a:r>
              <a:rPr lang="en-GB" b="1" dirty="0">
                <a:ea typeface="Verdana" panose="020B0604030504040204" pitchFamily="34" charset="0"/>
              </a:rPr>
              <a:t>roster of accredited mediators, providers and training entities</a:t>
            </a:r>
            <a:r>
              <a:rPr lang="en-GB" dirty="0">
                <a:ea typeface="Verdana" panose="020B0604030504040204" pitchFamily="34" charset="0"/>
              </a:rPr>
              <a:t>; </a:t>
            </a:r>
          </a:p>
          <a:p>
            <a:pPr marL="742950" lvl="1" indent="-285750">
              <a:lnSpc>
                <a:spcPct val="90000"/>
              </a:lnSpc>
              <a:spcBef>
                <a:spcPts val="600"/>
              </a:spcBef>
              <a:spcAft>
                <a:spcPts val="600"/>
              </a:spcAft>
              <a:buFont typeface="Arial" panose="020B0604020202020204" pitchFamily="34" charset="0"/>
              <a:buChar char="•"/>
            </a:pPr>
            <a:r>
              <a:rPr lang="en-GB" dirty="0">
                <a:ea typeface="Verdana" panose="020B0604030504040204" pitchFamily="34" charset="0"/>
              </a:rPr>
              <a:t>Develop a </a:t>
            </a:r>
            <a:r>
              <a:rPr lang="en-GB" b="1" dirty="0">
                <a:ea typeface="Verdana" panose="020B0604030504040204" pitchFamily="34" charset="0"/>
              </a:rPr>
              <a:t>website </a:t>
            </a:r>
            <a:r>
              <a:rPr lang="en-GB" dirty="0">
                <a:ea typeface="Verdana" panose="020B0604030504040204" pitchFamily="34" charset="0"/>
              </a:rPr>
              <a:t>with relevant information on mediation run by the </a:t>
            </a:r>
            <a:r>
              <a:rPr lang="en-GB" dirty="0" err="1">
                <a:ea typeface="Verdana" panose="020B0604030504040204" pitchFamily="34" charset="0"/>
              </a:rPr>
              <a:t>MoJ</a:t>
            </a:r>
            <a:r>
              <a:rPr lang="en-GB" dirty="0">
                <a:ea typeface="Verdana" panose="020B0604030504040204" pitchFamily="34" charset="0"/>
              </a:rPr>
              <a:t> or created regulatory body (news, laws and decrees, and quarterly statistics on mediation); </a:t>
            </a:r>
          </a:p>
          <a:p>
            <a:pPr marL="742950" lvl="1" indent="-285750">
              <a:lnSpc>
                <a:spcPct val="90000"/>
              </a:lnSpc>
              <a:spcBef>
                <a:spcPts val="600"/>
              </a:spcBef>
              <a:spcAft>
                <a:spcPts val="600"/>
              </a:spcAft>
              <a:buFont typeface="Arial" panose="020B0604020202020204" pitchFamily="34" charset="0"/>
              <a:buChar char="•"/>
            </a:pPr>
            <a:r>
              <a:rPr lang="en-GB" dirty="0">
                <a:ea typeface="Verdana" panose="020B0604030504040204" pitchFamily="34" charset="0"/>
              </a:rPr>
              <a:t>Consider adding a further function to the </a:t>
            </a:r>
            <a:r>
              <a:rPr lang="en-GB" b="1" dirty="0">
                <a:ea typeface="Verdana" panose="020B0604030504040204" pitchFamily="34" charset="0"/>
              </a:rPr>
              <a:t>online platform for case submission </a:t>
            </a:r>
            <a:r>
              <a:rPr lang="en-GB" dirty="0">
                <a:ea typeface="Verdana" panose="020B0604030504040204" pitchFamily="34" charset="0"/>
              </a:rPr>
              <a:t>and communication with mediators, where users can choose a mediator or provider and file a mediation request (similar to the current Serbian court IT system). </a:t>
            </a:r>
          </a:p>
          <a:p>
            <a:pPr>
              <a:lnSpc>
                <a:spcPct val="90000"/>
              </a:lnSpc>
            </a:pPr>
            <a:r>
              <a:rPr lang="en-GB" dirty="0"/>
              <a:t> </a:t>
            </a:r>
          </a:p>
        </p:txBody>
      </p:sp>
      <p:pic>
        <p:nvPicPr>
          <p:cNvPr id="4" name="Picture 3">
            <a:extLst>
              <a:ext uri="{FF2B5EF4-FFF2-40B4-BE49-F238E27FC236}">
                <a16:creationId xmlns:a16="http://schemas.microsoft.com/office/drawing/2014/main" id="{5A756A6B-49D1-42BE-A00F-1A9B1C3B2169}"/>
              </a:ext>
            </a:extLst>
          </p:cNvPr>
          <p:cNvPicPr>
            <a:picLocks noChangeAspect="1"/>
          </p:cNvPicPr>
          <p:nvPr/>
        </p:nvPicPr>
        <p:blipFill>
          <a:blip r:embed="rId3"/>
          <a:stretch>
            <a:fillRect/>
          </a:stretch>
        </p:blipFill>
        <p:spPr>
          <a:xfrm>
            <a:off x="2980266" y="6177477"/>
            <a:ext cx="2760133" cy="612790"/>
          </a:xfrm>
          <a:prstGeom prst="rect">
            <a:avLst/>
          </a:prstGeom>
        </p:spPr>
      </p:pic>
      <p:sp>
        <p:nvSpPr>
          <p:cNvPr id="2" name="Slide Number Placeholder 1">
            <a:extLst>
              <a:ext uri="{FF2B5EF4-FFF2-40B4-BE49-F238E27FC236}">
                <a16:creationId xmlns:a16="http://schemas.microsoft.com/office/drawing/2014/main" id="{566FB6F3-0E42-4FC4-8251-A071D88A55D2}"/>
              </a:ext>
            </a:extLst>
          </p:cNvPr>
          <p:cNvSpPr>
            <a:spLocks noGrp="1"/>
          </p:cNvSpPr>
          <p:nvPr>
            <p:ph type="sldNum" sz="quarter" idx="12"/>
          </p:nvPr>
        </p:nvSpPr>
        <p:spPr/>
        <p:txBody>
          <a:bodyPr/>
          <a:lstStyle/>
          <a:p>
            <a:fld id="{6D8146AC-2123-8343-9436-87D90C97B9CB}" type="slidenum">
              <a:rPr lang="en-US" smtClean="0"/>
              <a:t>20</a:t>
            </a:fld>
            <a:endParaRPr lang="en-US"/>
          </a:p>
        </p:txBody>
      </p:sp>
    </p:spTree>
    <p:extLst>
      <p:ext uri="{BB962C8B-B14F-4D97-AF65-F5344CB8AC3E}">
        <p14:creationId xmlns:p14="http://schemas.microsoft.com/office/powerpoint/2010/main" val="7992888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BE32EB23-7E6A-844A-8E02-B9845210448A}"/>
              </a:ext>
            </a:extLst>
          </p:cNvPr>
          <p:cNvSpPr txBox="1"/>
          <p:nvPr/>
        </p:nvSpPr>
        <p:spPr>
          <a:xfrm>
            <a:off x="459681" y="260144"/>
            <a:ext cx="8543641" cy="892552"/>
          </a:xfrm>
          <a:prstGeom prst="rect">
            <a:avLst/>
          </a:prstGeom>
          <a:noFill/>
        </p:spPr>
        <p:txBody>
          <a:bodyPr wrap="square" rtlCol="0">
            <a:spAutoFit/>
          </a:bodyPr>
          <a:lstStyle/>
          <a:p>
            <a:r>
              <a:rPr lang="sr-Latn-ME" sz="2600" dirty="0">
                <a:solidFill>
                  <a:srgbClr val="00539B"/>
                </a:solidFill>
                <a:latin typeface="Georgia" panose="02040502050405020303" pitchFamily="18" charset="0"/>
                <a:ea typeface="Verdana" panose="020B0604030504040204" pitchFamily="34" charset="0"/>
              </a:rPr>
              <a:t>Legal and </a:t>
            </a:r>
            <a:r>
              <a:rPr lang="sr-Latn-ME" sz="2600" dirty="0" err="1">
                <a:solidFill>
                  <a:srgbClr val="00539B"/>
                </a:solidFill>
                <a:latin typeface="Georgia" panose="02040502050405020303" pitchFamily="18" charset="0"/>
                <a:ea typeface="Verdana" panose="020B0604030504040204" pitchFamily="34" charset="0"/>
              </a:rPr>
              <a:t>regulatory</a:t>
            </a:r>
            <a:r>
              <a:rPr lang="sr-Latn-ME" sz="2600" dirty="0">
                <a:solidFill>
                  <a:srgbClr val="00539B"/>
                </a:solidFill>
                <a:latin typeface="Georgia" panose="02040502050405020303" pitchFamily="18" charset="0"/>
                <a:ea typeface="Verdana" panose="020B0604030504040204" pitchFamily="34" charset="0"/>
              </a:rPr>
              <a:t> </a:t>
            </a:r>
            <a:r>
              <a:rPr lang="sr-Latn-ME" sz="2600" dirty="0" err="1">
                <a:solidFill>
                  <a:srgbClr val="00539B"/>
                </a:solidFill>
                <a:latin typeface="Georgia" panose="02040502050405020303" pitchFamily="18" charset="0"/>
                <a:ea typeface="Verdana" panose="020B0604030504040204" pitchFamily="34" charset="0"/>
              </a:rPr>
              <a:t>framework</a:t>
            </a:r>
            <a:endParaRPr lang="en-GB" sz="2600" dirty="0">
              <a:solidFill>
                <a:srgbClr val="00539B"/>
              </a:solidFill>
              <a:latin typeface="Georgia" panose="02040502050405020303" pitchFamily="18" charset="0"/>
              <a:ea typeface="Verdana" panose="020B0604030504040204" pitchFamily="34" charset="0"/>
            </a:endParaRPr>
          </a:p>
          <a:p>
            <a:r>
              <a:rPr lang="en-GB" sz="2600" dirty="0">
                <a:solidFill>
                  <a:srgbClr val="00AE9E"/>
                </a:solidFill>
                <a:latin typeface="Georgia" panose="02040502050405020303" pitchFamily="18" charset="0"/>
                <a:ea typeface="Verdana" panose="020B0604030504040204" pitchFamily="34" charset="0"/>
              </a:rPr>
              <a:t>First mediation meeting</a:t>
            </a:r>
            <a:endParaRPr lang="en-US" sz="2600" dirty="0">
              <a:solidFill>
                <a:srgbClr val="00AE9E"/>
              </a:solidFill>
              <a:latin typeface="Georgia" panose="02040502050405020303" pitchFamily="18" charset="0"/>
              <a:ea typeface="Verdana" panose="020B0604030504040204" pitchFamily="34" charset="0"/>
            </a:endParaRPr>
          </a:p>
        </p:txBody>
      </p:sp>
      <p:sp>
        <p:nvSpPr>
          <p:cNvPr id="7" name="TextBox 6">
            <a:extLst>
              <a:ext uri="{FF2B5EF4-FFF2-40B4-BE49-F238E27FC236}">
                <a16:creationId xmlns:a16="http://schemas.microsoft.com/office/drawing/2014/main" id="{490CD9F3-5FDA-474F-A788-436D234E556C}"/>
              </a:ext>
            </a:extLst>
          </p:cNvPr>
          <p:cNvSpPr txBox="1"/>
          <p:nvPr/>
        </p:nvSpPr>
        <p:spPr>
          <a:xfrm>
            <a:off x="0" y="1107831"/>
            <a:ext cx="9076623" cy="4853354"/>
          </a:xfrm>
          <a:prstGeom prst="rect">
            <a:avLst/>
          </a:prstGeom>
          <a:noFill/>
        </p:spPr>
        <p:txBody>
          <a:bodyPr wrap="square" rtlCol="0">
            <a:noAutofit/>
          </a:bodyPr>
          <a:lstStyle/>
          <a:p>
            <a:pPr marL="285750" indent="-285750">
              <a:buFont typeface="Arial" panose="020B0604020202020204" pitchFamily="34" charset="0"/>
              <a:buChar char="•"/>
            </a:pPr>
            <a:r>
              <a:rPr lang="en-GB" sz="1600" u="sng" dirty="0"/>
              <a:t>Introduce first mediation meeting:</a:t>
            </a:r>
          </a:p>
          <a:p>
            <a:pPr marL="633413" lvl="1" indent="-285750">
              <a:buFont typeface="Arial" panose="020B0604020202020204" pitchFamily="34" charset="0"/>
              <a:buChar char="•"/>
            </a:pPr>
            <a:r>
              <a:rPr lang="en-GB" sz="1550" dirty="0"/>
              <a:t>Introduce in carefully </a:t>
            </a:r>
            <a:r>
              <a:rPr lang="en-GB" sz="1550" b="1" dirty="0"/>
              <a:t>selected commercial and B2B dispute types </a:t>
            </a:r>
            <a:r>
              <a:rPr lang="en-GB" sz="1550" dirty="0"/>
              <a:t>the requirement for the parties to attend a mediation meeting with easy opt-out (to be hold within 30 days, for a small fee for mediator/mediation centre) as pre-requisite to file the case in court together  </a:t>
            </a:r>
          </a:p>
          <a:p>
            <a:pPr marL="633413" lvl="1" indent="-285750">
              <a:buFont typeface="Arial" panose="020B0604020202020204" pitchFamily="34" charset="0"/>
              <a:buChar char="•"/>
            </a:pPr>
            <a:endParaRPr lang="en-GB" sz="800" dirty="0"/>
          </a:p>
          <a:p>
            <a:pPr marL="633413" lvl="1" indent="-285750">
              <a:buFont typeface="Arial" panose="020B0604020202020204" pitchFamily="34" charset="0"/>
              <a:buChar char="•"/>
            </a:pPr>
            <a:r>
              <a:rPr lang="en-GB" sz="1550" dirty="0"/>
              <a:t>Carefully draft the requirement on the first mediation session to make sure that </a:t>
            </a:r>
            <a:r>
              <a:rPr lang="en-GB" sz="1550" b="1" dirty="0"/>
              <a:t>the obligation is on all disputing parties</a:t>
            </a:r>
            <a:r>
              <a:rPr lang="en-GB" sz="1550" dirty="0"/>
              <a:t>; imposing it on just one of the parties may contribute to using it as a delaying tactic</a:t>
            </a:r>
          </a:p>
          <a:p>
            <a:pPr marL="347663" lvl="1"/>
            <a:r>
              <a:rPr lang="en-GB" sz="800" dirty="0"/>
              <a:t> </a:t>
            </a:r>
          </a:p>
          <a:p>
            <a:pPr marL="633413" lvl="1" indent="-285750">
              <a:buFont typeface="Arial" panose="020B0604020202020204" pitchFamily="34" charset="0"/>
              <a:buChar char="•"/>
            </a:pPr>
            <a:r>
              <a:rPr lang="en-GB" sz="1550" dirty="0"/>
              <a:t>Spell out in the relevant law (e.g. Civil Procedure Code) </a:t>
            </a:r>
            <a:r>
              <a:rPr lang="en-GB" sz="1550" b="1" dirty="0"/>
              <a:t>the consequences for failing to attempt the first mediation session</a:t>
            </a:r>
            <a:r>
              <a:rPr lang="en-GB" sz="1550" dirty="0"/>
              <a:t>. If presence of a lawyer is desired or required, promote the presence of lawyers or corporate counsels trained in “mediation advocacy” to assist their clients within a mediation process </a:t>
            </a:r>
          </a:p>
          <a:p>
            <a:pPr marL="347663" lvl="1"/>
            <a:r>
              <a:rPr lang="en-GB" sz="800" dirty="0"/>
              <a:t> </a:t>
            </a:r>
          </a:p>
          <a:p>
            <a:pPr marL="633413" lvl="1" indent="-285750">
              <a:buFont typeface="Arial" panose="020B0604020202020204" pitchFamily="34" charset="0"/>
              <a:buChar char="•"/>
            </a:pPr>
            <a:r>
              <a:rPr lang="en-GB" sz="1550" dirty="0"/>
              <a:t>Promote the opening of a </a:t>
            </a:r>
            <a:r>
              <a:rPr lang="en-GB" sz="1550" b="1" dirty="0"/>
              <a:t>mediation centre in every Bar Association</a:t>
            </a:r>
            <a:r>
              <a:rPr lang="en-GB" sz="1550" dirty="0"/>
              <a:t> </a:t>
            </a:r>
          </a:p>
          <a:p>
            <a:pPr marL="633413" lvl="1" indent="-285750">
              <a:buFont typeface="Arial" panose="020B0604020202020204" pitchFamily="34" charset="0"/>
              <a:buChar char="•"/>
            </a:pPr>
            <a:endParaRPr lang="en-GB" sz="800" dirty="0"/>
          </a:p>
          <a:p>
            <a:pPr marL="633413" lvl="1" indent="-285750">
              <a:buFont typeface="Arial" panose="020B0604020202020204" pitchFamily="34" charset="0"/>
              <a:buChar char="•"/>
            </a:pPr>
            <a:r>
              <a:rPr lang="en-GB" sz="1550" dirty="0"/>
              <a:t>Introduce specific </a:t>
            </a:r>
            <a:r>
              <a:rPr lang="en-GB" sz="1550" b="1" dirty="0"/>
              <a:t>lawyers’ fee and incentives that encourage consensual settlement</a:t>
            </a:r>
            <a:r>
              <a:rPr lang="en-GB" sz="1550" dirty="0"/>
              <a:t> in mediation instead of litigation with the presence of lawyers</a:t>
            </a:r>
          </a:p>
          <a:p>
            <a:pPr marL="633413" lvl="1" indent="-285750">
              <a:buFont typeface="Arial" panose="020B0604020202020204" pitchFamily="34" charset="0"/>
              <a:buChar char="•"/>
            </a:pPr>
            <a:endParaRPr lang="en-GB" sz="800" dirty="0"/>
          </a:p>
          <a:p>
            <a:pPr marL="633413" lvl="1" indent="-285750">
              <a:buFont typeface="Arial" panose="020B0604020202020204" pitchFamily="34" charset="0"/>
              <a:buChar char="•"/>
            </a:pPr>
            <a:r>
              <a:rPr lang="en-GB" sz="1550" dirty="0"/>
              <a:t>The </a:t>
            </a:r>
            <a:r>
              <a:rPr lang="en-GB" sz="1550" b="1" dirty="0" err="1"/>
              <a:t>MoJ</a:t>
            </a:r>
            <a:r>
              <a:rPr lang="en-GB" sz="1550" b="1" dirty="0"/>
              <a:t> must closely follow the implementation of the law</a:t>
            </a:r>
            <a:r>
              <a:rPr lang="en-GB" sz="1550" dirty="0"/>
              <a:t>, including through feedback from lawyers, mediators, judges and end-users and regularly publish an assessment with recommendations</a:t>
            </a:r>
          </a:p>
          <a:p>
            <a:pPr marL="347663" lvl="1"/>
            <a:r>
              <a:rPr lang="en-GB" sz="800" dirty="0"/>
              <a:t> </a:t>
            </a:r>
          </a:p>
          <a:p>
            <a:pPr marL="633413" lvl="1" indent="-285750">
              <a:buFont typeface="Arial" panose="020B0604020202020204" pitchFamily="34" charset="0"/>
              <a:buChar char="•"/>
            </a:pPr>
            <a:r>
              <a:rPr lang="en-GB" sz="1550" dirty="0"/>
              <a:t>The </a:t>
            </a:r>
            <a:r>
              <a:rPr lang="en-GB" sz="1550" dirty="0" err="1"/>
              <a:t>MoJ</a:t>
            </a:r>
            <a:r>
              <a:rPr lang="en-GB" sz="1550" dirty="0"/>
              <a:t> should be committed to </a:t>
            </a:r>
            <a:r>
              <a:rPr lang="en-GB" sz="1550" b="1" dirty="0"/>
              <a:t>continuously amending the regulatory framework </a:t>
            </a:r>
            <a:r>
              <a:rPr lang="en-GB" sz="1550" dirty="0"/>
              <a:t>if the assessment of practice shows it necessary, as well as to making other beneficial adjustments of the mediation system.</a:t>
            </a:r>
          </a:p>
        </p:txBody>
      </p:sp>
      <p:pic>
        <p:nvPicPr>
          <p:cNvPr id="4" name="Picture 3">
            <a:extLst>
              <a:ext uri="{FF2B5EF4-FFF2-40B4-BE49-F238E27FC236}">
                <a16:creationId xmlns:a16="http://schemas.microsoft.com/office/drawing/2014/main" id="{5A756A6B-49D1-42BE-A00F-1A9B1C3B2169}"/>
              </a:ext>
            </a:extLst>
          </p:cNvPr>
          <p:cNvPicPr>
            <a:picLocks noChangeAspect="1"/>
          </p:cNvPicPr>
          <p:nvPr/>
        </p:nvPicPr>
        <p:blipFill>
          <a:blip r:embed="rId3"/>
          <a:stretch>
            <a:fillRect/>
          </a:stretch>
        </p:blipFill>
        <p:spPr>
          <a:xfrm>
            <a:off x="2980266" y="6177477"/>
            <a:ext cx="2760133" cy="612790"/>
          </a:xfrm>
          <a:prstGeom prst="rect">
            <a:avLst/>
          </a:prstGeom>
        </p:spPr>
      </p:pic>
      <p:sp>
        <p:nvSpPr>
          <p:cNvPr id="2" name="Slide Number Placeholder 1">
            <a:extLst>
              <a:ext uri="{FF2B5EF4-FFF2-40B4-BE49-F238E27FC236}">
                <a16:creationId xmlns:a16="http://schemas.microsoft.com/office/drawing/2014/main" id="{C2DD4AE6-F3AB-44CF-A2BF-BCF3D2CC8142}"/>
              </a:ext>
            </a:extLst>
          </p:cNvPr>
          <p:cNvSpPr>
            <a:spLocks noGrp="1"/>
          </p:cNvSpPr>
          <p:nvPr>
            <p:ph type="sldNum" sz="quarter" idx="12"/>
          </p:nvPr>
        </p:nvSpPr>
        <p:spPr/>
        <p:txBody>
          <a:bodyPr/>
          <a:lstStyle/>
          <a:p>
            <a:fld id="{6D8146AC-2123-8343-9436-87D90C97B9CB}" type="slidenum">
              <a:rPr lang="en-US" smtClean="0"/>
              <a:t>21</a:t>
            </a:fld>
            <a:endParaRPr lang="en-US"/>
          </a:p>
        </p:txBody>
      </p:sp>
    </p:spTree>
    <p:extLst>
      <p:ext uri="{BB962C8B-B14F-4D97-AF65-F5344CB8AC3E}">
        <p14:creationId xmlns:p14="http://schemas.microsoft.com/office/powerpoint/2010/main" val="26412627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BE32EB23-7E6A-844A-8E02-B9845210448A}"/>
              </a:ext>
            </a:extLst>
          </p:cNvPr>
          <p:cNvSpPr txBox="1"/>
          <p:nvPr/>
        </p:nvSpPr>
        <p:spPr>
          <a:xfrm>
            <a:off x="459681" y="260144"/>
            <a:ext cx="8543641" cy="892552"/>
          </a:xfrm>
          <a:prstGeom prst="rect">
            <a:avLst/>
          </a:prstGeom>
          <a:noFill/>
        </p:spPr>
        <p:txBody>
          <a:bodyPr wrap="square" rtlCol="0">
            <a:spAutoFit/>
          </a:bodyPr>
          <a:lstStyle/>
          <a:p>
            <a:r>
              <a:rPr lang="sr-Latn-ME" sz="2600" dirty="0">
                <a:solidFill>
                  <a:srgbClr val="00539B"/>
                </a:solidFill>
                <a:latin typeface="Georgia" panose="02040502050405020303" pitchFamily="18" charset="0"/>
                <a:ea typeface="Verdana" panose="020B0604030504040204" pitchFamily="34" charset="0"/>
              </a:rPr>
              <a:t>Legal and regulatory framework (</a:t>
            </a:r>
            <a:r>
              <a:rPr lang="sr-Latn-ME" sz="2600" dirty="0" err="1">
                <a:solidFill>
                  <a:srgbClr val="00539B"/>
                </a:solidFill>
                <a:latin typeface="Georgia" panose="02040502050405020303" pitchFamily="18" charset="0"/>
                <a:ea typeface="Verdana" panose="020B0604030504040204" pitchFamily="34" charset="0"/>
              </a:rPr>
              <a:t>cont</a:t>
            </a:r>
            <a:r>
              <a:rPr lang="sr-Latn-ME" sz="2600" dirty="0">
                <a:solidFill>
                  <a:srgbClr val="00539B"/>
                </a:solidFill>
                <a:latin typeface="Georgia" panose="02040502050405020303" pitchFamily="18" charset="0"/>
                <a:ea typeface="Verdana" panose="020B0604030504040204" pitchFamily="34" charset="0"/>
              </a:rPr>
              <a:t>.)</a:t>
            </a:r>
            <a:endParaRPr lang="en-GB" sz="2600" dirty="0">
              <a:solidFill>
                <a:srgbClr val="00539B"/>
              </a:solidFill>
              <a:latin typeface="Georgia" panose="02040502050405020303" pitchFamily="18" charset="0"/>
              <a:ea typeface="Verdana" panose="020B0604030504040204" pitchFamily="34" charset="0"/>
            </a:endParaRPr>
          </a:p>
          <a:p>
            <a:r>
              <a:rPr lang="en-GB" sz="2600" dirty="0">
                <a:solidFill>
                  <a:srgbClr val="00AE9E"/>
                </a:solidFill>
                <a:latin typeface="Georgia" panose="02040502050405020303" pitchFamily="18" charset="0"/>
                <a:ea typeface="Verdana" panose="020B0604030504040204" pitchFamily="34" charset="0"/>
                <a:cs typeface="Verdana" panose="020B0604030504040204" pitchFamily="34" charset="0"/>
              </a:rPr>
              <a:t>Empower judges to order mediation</a:t>
            </a:r>
          </a:p>
        </p:txBody>
      </p:sp>
      <p:sp>
        <p:nvSpPr>
          <p:cNvPr id="7" name="TextBox 6">
            <a:extLst>
              <a:ext uri="{FF2B5EF4-FFF2-40B4-BE49-F238E27FC236}">
                <a16:creationId xmlns:a16="http://schemas.microsoft.com/office/drawing/2014/main" id="{490CD9F3-5FDA-474F-A788-436D234E556C}"/>
              </a:ext>
            </a:extLst>
          </p:cNvPr>
          <p:cNvSpPr txBox="1"/>
          <p:nvPr/>
        </p:nvSpPr>
        <p:spPr>
          <a:xfrm>
            <a:off x="0" y="1107831"/>
            <a:ext cx="9003323" cy="4853354"/>
          </a:xfrm>
          <a:prstGeom prst="rect">
            <a:avLst/>
          </a:prstGeom>
          <a:noFill/>
        </p:spPr>
        <p:txBody>
          <a:bodyPr wrap="square" rtlCol="0">
            <a:noAutofit/>
          </a:bodyPr>
          <a:lstStyle/>
          <a:p>
            <a:pPr marL="742950" lvl="1" indent="-285750">
              <a:buFont typeface="Arial" panose="020B0604020202020204" pitchFamily="34" charset="0"/>
              <a:buChar char="•"/>
            </a:pPr>
            <a:r>
              <a:rPr lang="en-GB" sz="1600" dirty="0"/>
              <a:t>Introduce </a:t>
            </a:r>
            <a:r>
              <a:rPr lang="en-GB" sz="1600" b="1" dirty="0"/>
              <a:t>mandatory court referral in certain cases</a:t>
            </a:r>
            <a:r>
              <a:rPr lang="en-GB" sz="1600" dirty="0"/>
              <a:t>;</a:t>
            </a:r>
          </a:p>
          <a:p>
            <a:pPr marL="742950" lvl="1" indent="-285750">
              <a:buFont typeface="Arial" panose="020B0604020202020204" pitchFamily="34" charset="0"/>
              <a:buChar char="•"/>
            </a:pPr>
            <a:endParaRPr lang="en-GB" sz="800" dirty="0"/>
          </a:p>
          <a:p>
            <a:pPr marL="742950" lvl="1" indent="-285750">
              <a:buFont typeface="Arial" panose="020B0604020202020204" pitchFamily="34" charset="0"/>
              <a:buChar char="•"/>
            </a:pPr>
            <a:r>
              <a:rPr lang="en-GB" sz="1600" dirty="0"/>
              <a:t>Introduce </a:t>
            </a:r>
            <a:r>
              <a:rPr lang="en-GB" sz="1600" b="1" dirty="0"/>
              <a:t>court referral based on assessment of the judge</a:t>
            </a:r>
            <a:r>
              <a:rPr lang="en-GB" sz="1600" dirty="0"/>
              <a:t>, considering all the circumstances, especially the interests of the parties and of the third parties related to them, the duration of their relations and the level of their mutual reliance</a:t>
            </a:r>
          </a:p>
          <a:p>
            <a:pPr lvl="1"/>
            <a:r>
              <a:rPr lang="en-GB" sz="800" dirty="0"/>
              <a:t> </a:t>
            </a:r>
          </a:p>
          <a:p>
            <a:pPr marL="742950" lvl="1" indent="-285750">
              <a:buFont typeface="Arial" panose="020B0604020202020204" pitchFamily="34" charset="0"/>
              <a:buChar char="•"/>
            </a:pPr>
            <a:r>
              <a:rPr lang="en-GB" sz="1600" dirty="0"/>
              <a:t>Introduce a </a:t>
            </a:r>
            <a:r>
              <a:rPr lang="en-GB" sz="1600" b="1" dirty="0"/>
              <a:t>sanction for the party/parties </a:t>
            </a:r>
            <a:r>
              <a:rPr lang="en-GB" sz="1600" dirty="0"/>
              <a:t>if they do not attend the meeting to attempt mediation/conciliation, whether as a result of mandatory or assessment-based referral – they lose the right to claim compensation for further costs of the proceedings before the court (hold these parties liable for litigation costs even if they prevail in the subsequent trial of the case) </a:t>
            </a:r>
          </a:p>
          <a:p>
            <a:pPr marL="742950" lvl="1" indent="-285750">
              <a:buFont typeface="Arial" panose="020B0604020202020204" pitchFamily="34" charset="0"/>
              <a:buChar char="•"/>
            </a:pPr>
            <a:endParaRPr lang="en-GB" sz="800" dirty="0"/>
          </a:p>
          <a:p>
            <a:pPr marL="742950" lvl="1" indent="-285750">
              <a:buFont typeface="Arial" panose="020B0604020202020204" pitchFamily="34" charset="0"/>
              <a:buChar char="•"/>
            </a:pPr>
            <a:r>
              <a:rPr lang="en-GB" sz="1600" dirty="0"/>
              <a:t>Require </a:t>
            </a:r>
            <a:r>
              <a:rPr lang="en-GB" sz="1600" b="1" dirty="0"/>
              <a:t>parties</a:t>
            </a:r>
            <a:r>
              <a:rPr lang="en-GB" sz="1600" dirty="0"/>
              <a:t> who refuse to participate in mediation </a:t>
            </a:r>
            <a:r>
              <a:rPr lang="en-GB" sz="1600" b="1" dirty="0"/>
              <a:t>to provide a reason for this refusal</a:t>
            </a:r>
            <a:endParaRPr lang="en-GB" sz="1600" dirty="0"/>
          </a:p>
          <a:p>
            <a:pPr lvl="1"/>
            <a:r>
              <a:rPr lang="en-GB" sz="800" dirty="0"/>
              <a:t> </a:t>
            </a:r>
          </a:p>
          <a:p>
            <a:pPr marL="742950" lvl="1" indent="-285750">
              <a:buFont typeface="Arial" panose="020B0604020202020204" pitchFamily="34" charset="0"/>
              <a:buChar char="•"/>
            </a:pPr>
            <a:r>
              <a:rPr lang="en-GB" sz="1600" dirty="0"/>
              <a:t>Granting to judges the power to order litigants to try mediation, with the ability for the parties to opt out, should be at </a:t>
            </a:r>
            <a:r>
              <a:rPr lang="en-GB" sz="1600" b="1" dirty="0"/>
              <a:t>little or no cost during the first meeting</a:t>
            </a:r>
          </a:p>
          <a:p>
            <a:pPr marL="742950" lvl="1" indent="-285750">
              <a:buFont typeface="Arial" panose="020B0604020202020204" pitchFamily="34" charset="0"/>
              <a:buChar char="•"/>
            </a:pPr>
            <a:endParaRPr lang="en-GB" sz="800" dirty="0"/>
          </a:p>
          <a:p>
            <a:pPr marL="742950" lvl="1" indent="-285750">
              <a:buFont typeface="Arial" panose="020B0604020202020204" pitchFamily="34" charset="0"/>
              <a:buChar char="•"/>
            </a:pPr>
            <a:r>
              <a:rPr lang="en-GB" sz="1600" dirty="0"/>
              <a:t>Require </a:t>
            </a:r>
            <a:r>
              <a:rPr lang="en-GB" sz="1600" b="1" dirty="0"/>
              <a:t>judges to state why they did not refer a case to mediation </a:t>
            </a:r>
            <a:r>
              <a:rPr lang="en-GB" sz="1600" dirty="0"/>
              <a:t>(change in Law on Civil Procedure, Court Rules of Procedure and bylaws of the High Judicial Council)</a:t>
            </a:r>
          </a:p>
          <a:p>
            <a:pPr marL="742950" lvl="1" indent="-285750">
              <a:buFont typeface="Arial" panose="020B0604020202020204" pitchFamily="34" charset="0"/>
              <a:buChar char="•"/>
            </a:pPr>
            <a:endParaRPr lang="en-GB" sz="800" dirty="0"/>
          </a:p>
          <a:p>
            <a:pPr marL="742950" lvl="1" indent="-285750">
              <a:buFont typeface="Arial" panose="020B0604020202020204" pitchFamily="34" charset="0"/>
              <a:buChar char="•"/>
            </a:pPr>
            <a:r>
              <a:rPr lang="en-GB" sz="1600" dirty="0"/>
              <a:t>Make </a:t>
            </a:r>
            <a:r>
              <a:rPr lang="en-GB" sz="1600" b="1" dirty="0"/>
              <a:t>sanctions possible for parties' refusal to attend mediation proceedings </a:t>
            </a:r>
            <a:r>
              <a:rPr lang="en-GB" sz="1600" dirty="0"/>
              <a:t>(upon judicial referral or based on mandatory mediation), such as holding the refusing parties liable for litigation costs even if they prevail in the subsequent trial of the case. (This is to be </a:t>
            </a:r>
            <a:r>
              <a:rPr lang="en-GB" sz="1600" b="1" dirty="0"/>
              <a:t>distinguished</a:t>
            </a:r>
            <a:r>
              <a:rPr lang="en-GB" sz="1600" dirty="0"/>
              <a:t> from failure by all parties to attempt mandatory mediation if required by law, see section above)</a:t>
            </a:r>
          </a:p>
        </p:txBody>
      </p:sp>
      <p:pic>
        <p:nvPicPr>
          <p:cNvPr id="4" name="Picture 3">
            <a:extLst>
              <a:ext uri="{FF2B5EF4-FFF2-40B4-BE49-F238E27FC236}">
                <a16:creationId xmlns:a16="http://schemas.microsoft.com/office/drawing/2014/main" id="{5A756A6B-49D1-42BE-A00F-1A9B1C3B2169}"/>
              </a:ext>
            </a:extLst>
          </p:cNvPr>
          <p:cNvPicPr>
            <a:picLocks noChangeAspect="1"/>
          </p:cNvPicPr>
          <p:nvPr/>
        </p:nvPicPr>
        <p:blipFill>
          <a:blip r:embed="rId3"/>
          <a:stretch>
            <a:fillRect/>
          </a:stretch>
        </p:blipFill>
        <p:spPr>
          <a:xfrm>
            <a:off x="2980266" y="6177477"/>
            <a:ext cx="2760133" cy="612790"/>
          </a:xfrm>
          <a:prstGeom prst="rect">
            <a:avLst/>
          </a:prstGeom>
        </p:spPr>
      </p:pic>
      <p:sp>
        <p:nvSpPr>
          <p:cNvPr id="2" name="Slide Number Placeholder 1">
            <a:extLst>
              <a:ext uri="{FF2B5EF4-FFF2-40B4-BE49-F238E27FC236}">
                <a16:creationId xmlns:a16="http://schemas.microsoft.com/office/drawing/2014/main" id="{6BA4CD7D-36DF-4F2E-9C53-A476B75A352A}"/>
              </a:ext>
            </a:extLst>
          </p:cNvPr>
          <p:cNvSpPr>
            <a:spLocks noGrp="1"/>
          </p:cNvSpPr>
          <p:nvPr>
            <p:ph type="sldNum" sz="quarter" idx="12"/>
          </p:nvPr>
        </p:nvSpPr>
        <p:spPr/>
        <p:txBody>
          <a:bodyPr/>
          <a:lstStyle/>
          <a:p>
            <a:fld id="{6D8146AC-2123-8343-9436-87D90C97B9CB}" type="slidenum">
              <a:rPr lang="en-US" smtClean="0"/>
              <a:t>22</a:t>
            </a:fld>
            <a:endParaRPr lang="en-US"/>
          </a:p>
        </p:txBody>
      </p:sp>
    </p:spTree>
    <p:extLst>
      <p:ext uri="{BB962C8B-B14F-4D97-AF65-F5344CB8AC3E}">
        <p14:creationId xmlns:p14="http://schemas.microsoft.com/office/powerpoint/2010/main" val="28423138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BE32EB23-7E6A-844A-8E02-B9845210448A}"/>
              </a:ext>
            </a:extLst>
          </p:cNvPr>
          <p:cNvSpPr txBox="1"/>
          <p:nvPr/>
        </p:nvSpPr>
        <p:spPr>
          <a:xfrm>
            <a:off x="459681" y="260144"/>
            <a:ext cx="8543641" cy="892552"/>
          </a:xfrm>
          <a:prstGeom prst="rect">
            <a:avLst/>
          </a:prstGeom>
          <a:noFill/>
        </p:spPr>
        <p:txBody>
          <a:bodyPr wrap="square" rtlCol="0">
            <a:spAutoFit/>
          </a:bodyPr>
          <a:lstStyle/>
          <a:p>
            <a:r>
              <a:rPr lang="sr-Latn-ME" sz="2600" dirty="0">
                <a:solidFill>
                  <a:srgbClr val="00539B"/>
                </a:solidFill>
                <a:latin typeface="Georgia" panose="02040502050405020303" pitchFamily="18" charset="0"/>
                <a:ea typeface="Verdana" panose="020B0604030504040204" pitchFamily="34" charset="0"/>
              </a:rPr>
              <a:t>Legal and regulatory framework (</a:t>
            </a:r>
            <a:r>
              <a:rPr lang="sr-Latn-ME" sz="2600" dirty="0" err="1">
                <a:solidFill>
                  <a:srgbClr val="00539B"/>
                </a:solidFill>
                <a:latin typeface="Georgia" panose="02040502050405020303" pitchFamily="18" charset="0"/>
                <a:ea typeface="Verdana" panose="020B0604030504040204" pitchFamily="34" charset="0"/>
              </a:rPr>
              <a:t>cont</a:t>
            </a:r>
            <a:r>
              <a:rPr lang="sr-Latn-ME" sz="2600" dirty="0">
                <a:solidFill>
                  <a:srgbClr val="00539B"/>
                </a:solidFill>
                <a:latin typeface="Georgia" panose="02040502050405020303" pitchFamily="18" charset="0"/>
                <a:ea typeface="Verdana" panose="020B0604030504040204" pitchFamily="34" charset="0"/>
              </a:rPr>
              <a:t>.)</a:t>
            </a:r>
            <a:endParaRPr lang="en-GB" sz="2600" dirty="0">
              <a:solidFill>
                <a:srgbClr val="00539B"/>
              </a:solidFill>
              <a:latin typeface="Georgia" panose="02040502050405020303" pitchFamily="18" charset="0"/>
              <a:ea typeface="Verdana" panose="020B0604030504040204" pitchFamily="34" charset="0"/>
            </a:endParaRPr>
          </a:p>
          <a:p>
            <a:r>
              <a:rPr lang="en-GB" sz="2600" dirty="0">
                <a:solidFill>
                  <a:srgbClr val="00AE9E"/>
                </a:solidFill>
                <a:latin typeface="Georgia" panose="02040502050405020303" pitchFamily="18" charset="0"/>
                <a:ea typeface="Verdana" panose="020B0604030504040204" pitchFamily="34" charset="0"/>
                <a:cs typeface="Verdana" panose="020B0604030504040204" pitchFamily="34" charset="0"/>
              </a:rPr>
              <a:t>Enforcement of settlement agreements</a:t>
            </a:r>
            <a:endParaRPr lang="en-US" sz="2600" dirty="0">
              <a:solidFill>
                <a:srgbClr val="00AE9E"/>
              </a:solidFill>
              <a:latin typeface="Georgia" panose="02040502050405020303" pitchFamily="18" charset="0"/>
              <a:ea typeface="Verdana" panose="020B0604030504040204" pitchFamily="34" charset="0"/>
              <a:cs typeface="Verdana" panose="020B0604030504040204" pitchFamily="34" charset="0"/>
            </a:endParaRPr>
          </a:p>
        </p:txBody>
      </p:sp>
      <p:sp>
        <p:nvSpPr>
          <p:cNvPr id="7" name="TextBox 6">
            <a:extLst>
              <a:ext uri="{FF2B5EF4-FFF2-40B4-BE49-F238E27FC236}">
                <a16:creationId xmlns:a16="http://schemas.microsoft.com/office/drawing/2014/main" id="{490CD9F3-5FDA-474F-A788-436D234E556C}"/>
              </a:ext>
            </a:extLst>
          </p:cNvPr>
          <p:cNvSpPr txBox="1"/>
          <p:nvPr/>
        </p:nvSpPr>
        <p:spPr>
          <a:xfrm>
            <a:off x="0" y="1107831"/>
            <a:ext cx="9003323" cy="4853354"/>
          </a:xfrm>
          <a:prstGeom prst="rect">
            <a:avLst/>
          </a:prstGeom>
          <a:noFill/>
        </p:spPr>
        <p:txBody>
          <a:bodyPr wrap="square" rtlCol="0">
            <a:noAutofit/>
          </a:bodyPr>
          <a:lstStyle/>
          <a:p>
            <a:pPr marL="742950" lvl="1" indent="-285750">
              <a:buFont typeface="Arial" panose="020B0604020202020204" pitchFamily="34" charset="0"/>
              <a:buChar char="•"/>
            </a:pPr>
            <a:r>
              <a:rPr lang="en-GB" sz="1600" dirty="0"/>
              <a:t>Amend the relevant Serbian law by introducing a provision where in </a:t>
            </a:r>
            <a:r>
              <a:rPr lang="en-GB" sz="1600" b="1" dirty="0"/>
              <a:t>adherence to the mediation clause </a:t>
            </a:r>
            <a:r>
              <a:rPr lang="en-GB" sz="1600" dirty="0"/>
              <a:t>stating that a claim in a court or an application to an arbitration institution shall be inadmissible unless mediation was attempted, or the period of time, specified in the mediation clause, has come to an end</a:t>
            </a:r>
          </a:p>
          <a:p>
            <a:pPr marL="742950" lvl="1" indent="-285750">
              <a:buFont typeface="Arial" panose="020B0604020202020204" pitchFamily="34" charset="0"/>
              <a:buChar char="•"/>
            </a:pPr>
            <a:endParaRPr lang="en-GB" sz="800" dirty="0"/>
          </a:p>
          <a:p>
            <a:pPr marL="742950" lvl="1" indent="-285750">
              <a:buFont typeface="Arial" panose="020B0604020202020204" pitchFamily="34" charset="0"/>
              <a:buChar char="•"/>
            </a:pPr>
            <a:r>
              <a:rPr lang="en-GB" sz="1600" dirty="0"/>
              <a:t>At least two alternatives should be provided by law to allow </a:t>
            </a:r>
            <a:r>
              <a:rPr lang="en-GB" sz="1600" b="1" dirty="0"/>
              <a:t>direct enforcement of a settlement agreement</a:t>
            </a:r>
            <a:r>
              <a:rPr lang="en-GB" sz="1600" dirty="0"/>
              <a:t>: </a:t>
            </a:r>
          </a:p>
          <a:p>
            <a:pPr marL="1200150" lvl="2" indent="-285750">
              <a:buFont typeface="Arial" panose="020B0604020202020204" pitchFamily="34" charset="0"/>
              <a:buChar char="•"/>
            </a:pPr>
            <a:r>
              <a:rPr lang="en-GB" sz="1600" dirty="0"/>
              <a:t>a) the parties may apply to </a:t>
            </a:r>
            <a:r>
              <a:rPr lang="en-GB" sz="1600" b="1" dirty="0"/>
              <a:t>court in order to obtain an enforceability decision – confirmation, </a:t>
            </a:r>
            <a:r>
              <a:rPr lang="en-GB" sz="1600" dirty="0"/>
              <a:t>short procedure (if, for example, one party is not represented by a lawyer);</a:t>
            </a:r>
          </a:p>
          <a:p>
            <a:pPr marL="1200150" lvl="2" indent="-285750">
              <a:buFont typeface="Arial" panose="020B0604020202020204" pitchFamily="34" charset="0"/>
              <a:buChar char="•"/>
            </a:pPr>
            <a:endParaRPr lang="en-GB" sz="800" dirty="0"/>
          </a:p>
          <a:p>
            <a:pPr marL="1200150" lvl="2" indent="-285750">
              <a:buFont typeface="Arial" panose="020B0604020202020204" pitchFamily="34" charset="0"/>
              <a:buChar char="•"/>
            </a:pPr>
            <a:r>
              <a:rPr lang="en-GB" sz="1600" dirty="0"/>
              <a:t>b) if the parties and </a:t>
            </a:r>
            <a:r>
              <a:rPr lang="en-GB" sz="1600" b="1" dirty="0"/>
              <a:t>lawyers sign (and seal)</a:t>
            </a:r>
            <a:r>
              <a:rPr lang="en-GB" sz="1600" dirty="0"/>
              <a:t> the agreement, and a mediator issues a confirmation that it originates from a mediation, the agreement may become an </a:t>
            </a:r>
            <a:r>
              <a:rPr lang="en-GB" sz="1600" b="1" dirty="0"/>
              <a:t>executory document, with no need for subsequent approval by the court </a:t>
            </a:r>
            <a:r>
              <a:rPr lang="en-GB" sz="1600" dirty="0"/>
              <a:t>(in which case the lawyers of the parties guarantee the legal qualities of the agreement).</a:t>
            </a:r>
          </a:p>
          <a:p>
            <a:pPr marL="1200150" lvl="2" indent="-285750">
              <a:buFont typeface="Arial" panose="020B0604020202020204" pitchFamily="34" charset="0"/>
              <a:buChar char="•"/>
            </a:pPr>
            <a:endParaRPr lang="en-GB" sz="800" dirty="0"/>
          </a:p>
          <a:p>
            <a:pPr marL="742950" lvl="1" indent="-285750">
              <a:buFont typeface="Arial" panose="020B0604020202020204" pitchFamily="34" charset="0"/>
              <a:buChar char="•"/>
            </a:pPr>
            <a:r>
              <a:rPr lang="en-GB" sz="1600" dirty="0"/>
              <a:t>The </a:t>
            </a:r>
            <a:r>
              <a:rPr lang="en-GB" sz="1600" dirty="0" err="1"/>
              <a:t>MoJ</a:t>
            </a:r>
            <a:r>
              <a:rPr lang="en-GB" sz="1600" dirty="0"/>
              <a:t> should thoroughly analyse the </a:t>
            </a:r>
            <a:r>
              <a:rPr lang="en-GB" sz="1600" b="1" dirty="0"/>
              <a:t>grounds for refusing of enforcement provided in the </a:t>
            </a:r>
            <a:r>
              <a:rPr lang="en-GB" sz="1600" b="1" dirty="0">
                <a:solidFill>
                  <a:srgbClr val="00AE9E"/>
                </a:solidFill>
              </a:rPr>
              <a:t>Singapore Convention</a:t>
            </a:r>
            <a:r>
              <a:rPr lang="en-GB" sz="1600" dirty="0">
                <a:solidFill>
                  <a:srgbClr val="00AE9E"/>
                </a:solidFill>
              </a:rPr>
              <a:t> </a:t>
            </a:r>
            <a:r>
              <a:rPr lang="en-GB" sz="1600" dirty="0"/>
              <a:t>and other best practices in order to ensure an </a:t>
            </a:r>
            <a:r>
              <a:rPr lang="en-GB" sz="1600" b="1" dirty="0"/>
              <a:t>informed ratification process </a:t>
            </a:r>
            <a:r>
              <a:rPr lang="en-GB" sz="1600" dirty="0"/>
              <a:t>and smooth implementation, harmonised with international trends.</a:t>
            </a:r>
          </a:p>
        </p:txBody>
      </p:sp>
      <p:pic>
        <p:nvPicPr>
          <p:cNvPr id="4" name="Picture 3">
            <a:extLst>
              <a:ext uri="{FF2B5EF4-FFF2-40B4-BE49-F238E27FC236}">
                <a16:creationId xmlns:a16="http://schemas.microsoft.com/office/drawing/2014/main" id="{5A756A6B-49D1-42BE-A00F-1A9B1C3B2169}"/>
              </a:ext>
            </a:extLst>
          </p:cNvPr>
          <p:cNvPicPr>
            <a:picLocks noChangeAspect="1"/>
          </p:cNvPicPr>
          <p:nvPr/>
        </p:nvPicPr>
        <p:blipFill>
          <a:blip r:embed="rId3"/>
          <a:stretch>
            <a:fillRect/>
          </a:stretch>
        </p:blipFill>
        <p:spPr>
          <a:xfrm>
            <a:off x="2980266" y="6177477"/>
            <a:ext cx="2760133" cy="612790"/>
          </a:xfrm>
          <a:prstGeom prst="rect">
            <a:avLst/>
          </a:prstGeom>
        </p:spPr>
      </p:pic>
      <p:sp>
        <p:nvSpPr>
          <p:cNvPr id="2" name="Slide Number Placeholder 1">
            <a:extLst>
              <a:ext uri="{FF2B5EF4-FFF2-40B4-BE49-F238E27FC236}">
                <a16:creationId xmlns:a16="http://schemas.microsoft.com/office/drawing/2014/main" id="{9FD49C1C-DCF4-45A2-A324-3285D98B252D}"/>
              </a:ext>
            </a:extLst>
          </p:cNvPr>
          <p:cNvSpPr>
            <a:spLocks noGrp="1"/>
          </p:cNvSpPr>
          <p:nvPr>
            <p:ph type="sldNum" sz="quarter" idx="12"/>
          </p:nvPr>
        </p:nvSpPr>
        <p:spPr/>
        <p:txBody>
          <a:bodyPr/>
          <a:lstStyle/>
          <a:p>
            <a:fld id="{6D8146AC-2123-8343-9436-87D90C97B9CB}" type="slidenum">
              <a:rPr lang="en-US" smtClean="0"/>
              <a:t>23</a:t>
            </a:fld>
            <a:endParaRPr lang="en-US"/>
          </a:p>
        </p:txBody>
      </p:sp>
    </p:spTree>
    <p:extLst>
      <p:ext uri="{BB962C8B-B14F-4D97-AF65-F5344CB8AC3E}">
        <p14:creationId xmlns:p14="http://schemas.microsoft.com/office/powerpoint/2010/main" val="21840118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F0D7D000-79FE-664A-81FA-3EA841FC46EF}"/>
              </a:ext>
            </a:extLst>
          </p:cNvPr>
          <p:cNvSpPr/>
          <p:nvPr/>
        </p:nvSpPr>
        <p:spPr>
          <a:xfrm>
            <a:off x="0" y="0"/>
            <a:ext cx="9144000" cy="6858000"/>
          </a:xfrm>
          <a:prstGeom prst="rect">
            <a:avLst/>
          </a:prstGeom>
          <a:gradFill flip="none" rotWithShape="1">
            <a:gsLst>
              <a:gs pos="82000">
                <a:srgbClr val="00AE9E"/>
              </a:gs>
              <a:gs pos="0">
                <a:srgbClr val="00539B"/>
              </a:gs>
              <a:gs pos="34000">
                <a:srgbClr val="0079C1"/>
              </a:gs>
            </a:gsLst>
            <a:lin ang="2700000" scaled="1"/>
            <a:tileRect/>
          </a:gra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Franklin Gothic Book"/>
            </a:endParaRPr>
          </a:p>
        </p:txBody>
      </p:sp>
      <p:sp>
        <p:nvSpPr>
          <p:cNvPr id="11" name="Rectangle 10">
            <a:extLst>
              <a:ext uri="{FF2B5EF4-FFF2-40B4-BE49-F238E27FC236}">
                <a16:creationId xmlns:a16="http://schemas.microsoft.com/office/drawing/2014/main" id="{59B888D6-132C-144E-B07E-A4C69A0E9702}"/>
              </a:ext>
            </a:extLst>
          </p:cNvPr>
          <p:cNvSpPr/>
          <p:nvPr/>
        </p:nvSpPr>
        <p:spPr>
          <a:xfrm>
            <a:off x="0" y="3991323"/>
            <a:ext cx="9144000" cy="2597546"/>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t>jgakljg</a:t>
            </a:r>
            <a:endParaRPr lang="en-US" dirty="0"/>
          </a:p>
        </p:txBody>
      </p:sp>
      <p:sp>
        <p:nvSpPr>
          <p:cNvPr id="4" name="Título 2">
            <a:extLst>
              <a:ext uri="{FF2B5EF4-FFF2-40B4-BE49-F238E27FC236}">
                <a16:creationId xmlns:a16="http://schemas.microsoft.com/office/drawing/2014/main" id="{A3B464F5-1171-4641-AC83-C4D2040BD1B9}"/>
              </a:ext>
            </a:extLst>
          </p:cNvPr>
          <p:cNvSpPr txBox="1">
            <a:spLocks/>
          </p:cNvSpPr>
          <p:nvPr/>
        </p:nvSpPr>
        <p:spPr>
          <a:xfrm>
            <a:off x="356702" y="5500284"/>
            <a:ext cx="1799240" cy="867968"/>
          </a:xfrm>
          <a:prstGeom prst="rect">
            <a:avLst/>
          </a:prstGeom>
        </p:spPr>
        <p:txBody>
          <a:bodyPr vert="horz" lIns="68580" tIns="34290" rIns="68580" bIns="34290" rtlCol="0" anchor="t">
            <a:noAutofit/>
          </a:bodyPr>
          <a:lstStyle>
            <a:lvl1pPr algn="l" defTabSz="914400" rtl="0" eaLnBrk="1" latinLnBrk="0" hangingPunct="1">
              <a:lnSpc>
                <a:spcPct val="90000"/>
              </a:lnSpc>
              <a:spcBef>
                <a:spcPct val="0"/>
              </a:spcBef>
              <a:buNone/>
              <a:defRPr sz="2000" kern="1200">
                <a:solidFill>
                  <a:schemeClr val="tx1"/>
                </a:solidFill>
                <a:latin typeface="+mj-lt"/>
                <a:ea typeface="+mj-ea"/>
                <a:cs typeface="Arial" panose="020B0604020202020204" pitchFamily="34" charset="0"/>
              </a:defRPr>
            </a:lvl1pPr>
          </a:lstStyle>
          <a:p>
            <a:pPr marL="0" marR="0" lvl="0" indent="0" algn="l" defTabSz="914400" rtl="0" eaLnBrk="1" fontAlgn="base" latinLnBrk="0" hangingPunct="1">
              <a:lnSpc>
                <a:spcPct val="90000"/>
              </a:lnSpc>
              <a:spcBef>
                <a:spcPts val="450"/>
              </a:spcBef>
              <a:spcAft>
                <a:spcPct val="0"/>
              </a:spcAft>
              <a:buClrTx/>
              <a:buSzTx/>
              <a:buFontTx/>
              <a:buNone/>
              <a:tabLst/>
              <a:defRPr/>
            </a:pPr>
            <a:r>
              <a:rPr lang="lt-LT" sz="1200" b="1" dirty="0">
                <a:solidFill>
                  <a:srgbClr val="0079C1"/>
                </a:solidFill>
                <a:latin typeface="Verdana" panose="020B0604030504040204" pitchFamily="34" charset="0"/>
                <a:ea typeface="Verdana" panose="020B0604030504040204" pitchFamily="34" charset="0"/>
              </a:rPr>
              <a:t>Leonardo D’Urso </a:t>
            </a:r>
            <a:endParaRPr kumimoji="0" lang="en-GB" sz="1200" b="1" i="0" u="none" strike="noStrike" kern="1200" cap="none" spc="0" normalizeH="0" baseline="0" noProof="0" dirty="0">
              <a:ln>
                <a:noFill/>
              </a:ln>
              <a:solidFill>
                <a:srgbClr val="0079C1"/>
              </a:solidFill>
              <a:effectLst/>
              <a:uLnTx/>
              <a:uFillTx/>
              <a:latin typeface="Verdana" panose="020B0604030504040204" pitchFamily="34" charset="0"/>
              <a:ea typeface="Verdana" panose="020B0604030504040204" pitchFamily="34" charset="0"/>
              <a:cs typeface="Verdana" panose="020B0604030504040204" pitchFamily="34" charset="0"/>
            </a:endParaRPr>
          </a:p>
          <a:p>
            <a:pPr marL="0" marR="0" lvl="0" indent="0" algn="ctr" defTabSz="914400" rtl="0" eaLnBrk="1" fontAlgn="base" latinLnBrk="0" hangingPunct="1">
              <a:lnSpc>
                <a:spcPct val="90000"/>
              </a:lnSpc>
              <a:spcBef>
                <a:spcPts val="450"/>
              </a:spcBef>
              <a:spcAft>
                <a:spcPct val="0"/>
              </a:spcAft>
              <a:buClrTx/>
              <a:buSzTx/>
              <a:buFontTx/>
              <a:buNone/>
              <a:tabLst/>
              <a:defRPr/>
            </a:pPr>
            <a:r>
              <a:rPr lang="sr-Latn-ME" sz="800" dirty="0">
                <a:solidFill>
                  <a:srgbClr val="FFFFFF">
                    <a:lumMod val="50000"/>
                  </a:srgbClr>
                </a:solidFill>
                <a:latin typeface="Verdana" panose="020B0604030504040204" pitchFamily="34" charset="0"/>
                <a:ea typeface="Verdana" panose="020B0604030504040204" pitchFamily="34" charset="0"/>
                <a:cs typeface="Verdana" panose="020B0604030504040204" pitchFamily="34" charset="0"/>
              </a:rPr>
              <a:t>ADR Center Italy</a:t>
            </a:r>
          </a:p>
          <a:p>
            <a:pPr marL="0" marR="0" lvl="0" indent="0" algn="ctr" defTabSz="914400" rtl="0" eaLnBrk="1" fontAlgn="base" latinLnBrk="0" hangingPunct="1">
              <a:lnSpc>
                <a:spcPct val="90000"/>
              </a:lnSpc>
              <a:spcBef>
                <a:spcPts val="450"/>
              </a:spcBef>
              <a:spcAft>
                <a:spcPct val="0"/>
              </a:spcAft>
              <a:buClrTx/>
              <a:buSzTx/>
              <a:buFontTx/>
              <a:buNone/>
              <a:tabLst/>
              <a:defRPr/>
            </a:pPr>
            <a:r>
              <a:rPr lang="en-GB" sz="800" dirty="0">
                <a:solidFill>
                  <a:srgbClr val="FFFFFF">
                    <a:lumMod val="50000"/>
                  </a:srgbClr>
                </a:solidFill>
                <a:latin typeface="Verdana" panose="020B0604030504040204" pitchFamily="34" charset="0"/>
                <a:ea typeface="Verdana" panose="020B0604030504040204" pitchFamily="34" charset="0"/>
                <a:cs typeface="Verdana" panose="020B0604030504040204" pitchFamily="34" charset="0"/>
              </a:rPr>
              <a:t>leonardo.durso@adrcenter.com</a:t>
            </a:r>
          </a:p>
        </p:txBody>
      </p:sp>
      <p:sp>
        <p:nvSpPr>
          <p:cNvPr id="12" name="Oval 11">
            <a:extLst>
              <a:ext uri="{FF2B5EF4-FFF2-40B4-BE49-F238E27FC236}">
                <a16:creationId xmlns:a16="http://schemas.microsoft.com/office/drawing/2014/main" id="{0C246D37-5D3F-6049-9FA4-210BAC204E69}"/>
              </a:ext>
            </a:extLst>
          </p:cNvPr>
          <p:cNvSpPr/>
          <p:nvPr/>
        </p:nvSpPr>
        <p:spPr>
          <a:xfrm>
            <a:off x="662563" y="4152044"/>
            <a:ext cx="1187519" cy="1187519"/>
          </a:xfrm>
          <a:prstGeom prst="ellipse">
            <a:avLst/>
          </a:prstGeom>
          <a:solidFill>
            <a:schemeClr val="bg2"/>
          </a:solidFill>
          <a:ln w="6350">
            <a:solidFill>
              <a:srgbClr val="0053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AB91724D-9C9F-7A4B-989F-335976302EC6}"/>
              </a:ext>
            </a:extLst>
          </p:cNvPr>
          <p:cNvSpPr/>
          <p:nvPr/>
        </p:nvSpPr>
        <p:spPr>
          <a:xfrm>
            <a:off x="7115649" y="4176418"/>
            <a:ext cx="1187519" cy="1187519"/>
          </a:xfrm>
          <a:prstGeom prst="ellipse">
            <a:avLst/>
          </a:prstGeom>
          <a:solidFill>
            <a:schemeClr val="bg2"/>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ítulo 2">
            <a:extLst>
              <a:ext uri="{FF2B5EF4-FFF2-40B4-BE49-F238E27FC236}">
                <a16:creationId xmlns:a16="http://schemas.microsoft.com/office/drawing/2014/main" id="{79482C35-AC6B-1349-AF2C-E472E6E944E9}"/>
              </a:ext>
            </a:extLst>
          </p:cNvPr>
          <p:cNvSpPr txBox="1">
            <a:spLocks/>
          </p:cNvSpPr>
          <p:nvPr/>
        </p:nvSpPr>
        <p:spPr>
          <a:xfrm>
            <a:off x="6754502" y="5542723"/>
            <a:ext cx="1909812" cy="1144116"/>
          </a:xfrm>
          <a:prstGeom prst="rect">
            <a:avLst/>
          </a:prstGeom>
        </p:spPr>
        <p:txBody>
          <a:bodyPr vert="horz" lIns="68580" tIns="34290" rIns="68580" bIns="34290" rtlCol="0" anchor="t">
            <a:noAutofit/>
          </a:bodyPr>
          <a:lstStyle>
            <a:lvl1pPr algn="l" defTabSz="914400" rtl="0" eaLnBrk="1" latinLnBrk="0" hangingPunct="1">
              <a:lnSpc>
                <a:spcPct val="90000"/>
              </a:lnSpc>
              <a:spcBef>
                <a:spcPct val="0"/>
              </a:spcBef>
              <a:buNone/>
              <a:defRPr sz="2000" kern="1200">
                <a:solidFill>
                  <a:schemeClr val="tx1"/>
                </a:solidFill>
                <a:latin typeface="+mj-lt"/>
                <a:ea typeface="+mj-ea"/>
                <a:cs typeface="Arial" panose="020B0604020202020204" pitchFamily="34" charset="0"/>
              </a:defRPr>
            </a:lvl1pPr>
          </a:lstStyle>
          <a:p>
            <a:pPr marL="0" marR="0" lvl="0" indent="0" algn="l" defTabSz="914400" rtl="0" eaLnBrk="1" fontAlgn="base" latinLnBrk="0" hangingPunct="1">
              <a:lnSpc>
                <a:spcPct val="90000"/>
              </a:lnSpc>
              <a:spcBef>
                <a:spcPts val="450"/>
              </a:spcBef>
              <a:spcAft>
                <a:spcPct val="0"/>
              </a:spcAft>
              <a:buClrTx/>
              <a:buSzTx/>
              <a:buFontTx/>
              <a:buNone/>
              <a:tabLst/>
              <a:defRPr/>
            </a:pPr>
            <a:r>
              <a:rPr kumimoji="0" lang="sr-Latn-ME" sz="1200" b="1" i="0" u="none" strike="noStrike" kern="1200" cap="none" spc="0" normalizeH="0" baseline="0" noProof="0" dirty="0">
                <a:ln>
                  <a:noFill/>
                </a:ln>
                <a:solidFill>
                  <a:srgbClr val="0079C1"/>
                </a:solidFill>
                <a:effectLst/>
                <a:uLnTx/>
                <a:uFillTx/>
                <a:latin typeface="Verdana" panose="020B0604030504040204" pitchFamily="34" charset="0"/>
                <a:ea typeface="Verdana" panose="020B0604030504040204" pitchFamily="34" charset="0"/>
                <a:cs typeface="Verdana" panose="020B0604030504040204" pitchFamily="34" charset="0"/>
              </a:rPr>
              <a:t>Ivana Ninčić </a:t>
            </a:r>
            <a:r>
              <a:rPr lang="lt-LT" sz="1200" b="1" dirty="0">
                <a:solidFill>
                  <a:srgbClr val="0079C1"/>
                </a:solidFill>
                <a:latin typeface="Verdana" panose="020B0604030504040204" pitchFamily="34" charset="0"/>
                <a:ea typeface="Verdana" panose="020B0604030504040204" pitchFamily="34" charset="0"/>
              </a:rPr>
              <a:t>Österle </a:t>
            </a:r>
            <a:endParaRPr lang="sr-Latn-ME" sz="1200" b="1" dirty="0">
              <a:solidFill>
                <a:srgbClr val="0079C1"/>
              </a:solidFill>
              <a:latin typeface="Verdana" panose="020B0604030504040204" pitchFamily="34" charset="0"/>
              <a:ea typeface="Verdana" panose="020B0604030504040204" pitchFamily="34" charset="0"/>
            </a:endParaRPr>
          </a:p>
          <a:p>
            <a:pPr marL="0" marR="0" lvl="0" indent="0" algn="ctr" defTabSz="914400" rtl="0" eaLnBrk="1" fontAlgn="base" latinLnBrk="0" hangingPunct="1">
              <a:lnSpc>
                <a:spcPct val="90000"/>
              </a:lnSpc>
              <a:spcBef>
                <a:spcPts val="450"/>
              </a:spcBef>
              <a:spcAft>
                <a:spcPct val="0"/>
              </a:spcAft>
              <a:buClrTx/>
              <a:buSzTx/>
              <a:buFontTx/>
              <a:buNone/>
              <a:tabLst/>
              <a:defRPr/>
            </a:pPr>
            <a:r>
              <a:rPr lang="sr-Latn-ME" sz="800" dirty="0">
                <a:solidFill>
                  <a:srgbClr val="FFFFFF">
                    <a:lumMod val="50000"/>
                  </a:srgbClr>
                </a:solidFill>
                <a:latin typeface="Verdana" panose="020B0604030504040204" pitchFamily="34" charset="0"/>
                <a:ea typeface="Verdana" panose="020B0604030504040204" pitchFamily="34" charset="0"/>
                <a:cs typeface="Verdana" panose="020B0604030504040204" pitchFamily="34" charset="0"/>
              </a:rPr>
              <a:t>Ivana.nincic</a:t>
            </a:r>
            <a:r>
              <a:rPr lang="en-US" sz="800" dirty="0">
                <a:solidFill>
                  <a:srgbClr val="FFFFFF">
                    <a:lumMod val="50000"/>
                  </a:srgbClr>
                </a:solidFill>
                <a:latin typeface="Verdana" panose="020B0604030504040204" pitchFamily="34" charset="0"/>
                <a:ea typeface="Verdana" panose="020B0604030504040204" pitchFamily="34" charset="0"/>
                <a:cs typeface="Verdana" panose="020B0604030504040204" pitchFamily="34" charset="0"/>
              </a:rPr>
              <a:t>@gmail.com</a:t>
            </a:r>
            <a:endParaRPr lang="en-GB" sz="800" dirty="0">
              <a:solidFill>
                <a:srgbClr val="FFFFFF">
                  <a:lumMod val="50000"/>
                </a:srgbClr>
              </a:solidFill>
              <a:latin typeface="Verdana" panose="020B0604030504040204" pitchFamily="34" charset="0"/>
              <a:ea typeface="Verdana" panose="020B0604030504040204" pitchFamily="34" charset="0"/>
              <a:cs typeface="Verdana" panose="020B0604030504040204" pitchFamily="34" charset="0"/>
            </a:endParaRPr>
          </a:p>
          <a:p>
            <a:pPr fontAlgn="base">
              <a:spcBef>
                <a:spcPts val="450"/>
              </a:spcBef>
              <a:spcAft>
                <a:spcPct val="0"/>
              </a:spcAft>
              <a:defRPr/>
            </a:pPr>
            <a:endParaRPr lang="en-GB" sz="800" u="sng" dirty="0">
              <a:solidFill>
                <a:srgbClr val="FFFFFF">
                  <a:lumMod val="50000"/>
                </a:srgbClr>
              </a:solidFill>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base" latinLnBrk="0" hangingPunct="1">
              <a:lnSpc>
                <a:spcPct val="90000"/>
              </a:lnSpc>
              <a:spcBef>
                <a:spcPts val="450"/>
              </a:spcBef>
              <a:spcAft>
                <a:spcPct val="0"/>
              </a:spcAft>
              <a:buClrTx/>
              <a:buSzTx/>
              <a:buFontTx/>
              <a:buNone/>
              <a:tabLst/>
              <a:defRPr/>
            </a:pPr>
            <a:endParaRPr lang="en-GB" sz="800" u="sng" dirty="0">
              <a:solidFill>
                <a:srgbClr val="FFFFFF">
                  <a:lumMod val="50000"/>
                </a:srgbClr>
              </a:solidFill>
              <a:latin typeface="Verdana" panose="020B0604030504040204" pitchFamily="34" charset="0"/>
              <a:ea typeface="Verdana" panose="020B0604030504040204" pitchFamily="34" charset="0"/>
              <a:cs typeface="Verdana" panose="020B0604030504040204" pitchFamily="34" charset="0"/>
            </a:endParaRPr>
          </a:p>
        </p:txBody>
      </p:sp>
      <p:sp>
        <p:nvSpPr>
          <p:cNvPr id="19" name="TextBox 18">
            <a:extLst>
              <a:ext uri="{FF2B5EF4-FFF2-40B4-BE49-F238E27FC236}">
                <a16:creationId xmlns:a16="http://schemas.microsoft.com/office/drawing/2014/main" id="{486B91B2-BFD8-CF46-ADE0-1126663C2B9C}"/>
              </a:ext>
            </a:extLst>
          </p:cNvPr>
          <p:cNvSpPr txBox="1"/>
          <p:nvPr/>
        </p:nvSpPr>
        <p:spPr>
          <a:xfrm>
            <a:off x="482130" y="3039728"/>
            <a:ext cx="7821038" cy="584775"/>
          </a:xfrm>
          <a:prstGeom prst="rect">
            <a:avLst/>
          </a:prstGeom>
          <a:noFill/>
        </p:spPr>
        <p:txBody>
          <a:bodyPr wrap="square" rtlCol="0">
            <a:spAutoFit/>
          </a:bodyPr>
          <a:lstStyle/>
          <a:p>
            <a:r>
              <a:rPr lang="en-US" sz="3200" dirty="0">
                <a:solidFill>
                  <a:schemeClr val="bg1"/>
                </a:solidFill>
                <a:latin typeface="Georgia" panose="02040502050405020303" pitchFamily="18" charset="0"/>
                <a:ea typeface="Verdana" panose="020B0604030504040204" pitchFamily="34" charset="0"/>
                <a:cs typeface="Verdana" panose="020B0604030504040204" pitchFamily="34" charset="0"/>
              </a:rPr>
              <a:t>Contacts</a:t>
            </a:r>
          </a:p>
        </p:txBody>
      </p:sp>
      <p:sp>
        <p:nvSpPr>
          <p:cNvPr id="21" name="TextBox 20">
            <a:extLst>
              <a:ext uri="{FF2B5EF4-FFF2-40B4-BE49-F238E27FC236}">
                <a16:creationId xmlns:a16="http://schemas.microsoft.com/office/drawing/2014/main" id="{065CA714-C9F6-47DE-A019-3A5B1865B032}"/>
              </a:ext>
            </a:extLst>
          </p:cNvPr>
          <p:cNvSpPr txBox="1"/>
          <p:nvPr/>
        </p:nvSpPr>
        <p:spPr>
          <a:xfrm>
            <a:off x="599201" y="426002"/>
            <a:ext cx="7821038" cy="2492990"/>
          </a:xfrm>
          <a:prstGeom prst="rect">
            <a:avLst/>
          </a:prstGeom>
          <a:noFill/>
        </p:spPr>
        <p:txBody>
          <a:bodyPr wrap="square" rtlCol="0">
            <a:spAutoFit/>
          </a:bodyPr>
          <a:lstStyle/>
          <a:p>
            <a:pPr algn="ctr"/>
            <a:r>
              <a:rPr lang="en-US" sz="2400" dirty="0">
                <a:solidFill>
                  <a:schemeClr val="bg1"/>
                </a:solidFill>
                <a:latin typeface="Georgia" panose="02040502050405020303" pitchFamily="18" charset="0"/>
                <a:ea typeface="Verdana" panose="020B0604030504040204" pitchFamily="34" charset="0"/>
              </a:rPr>
              <a:t>Comparative Study </a:t>
            </a:r>
            <a:endParaRPr lang="sr-Latn-ME" sz="2400" dirty="0">
              <a:solidFill>
                <a:schemeClr val="bg1"/>
              </a:solidFill>
              <a:latin typeface="Georgia" panose="02040502050405020303" pitchFamily="18" charset="0"/>
              <a:ea typeface="Verdana" panose="020B0604030504040204" pitchFamily="34" charset="0"/>
            </a:endParaRPr>
          </a:p>
          <a:p>
            <a:pPr algn="ctr"/>
            <a:r>
              <a:rPr lang="en-US" sz="2400" dirty="0">
                <a:solidFill>
                  <a:schemeClr val="bg1"/>
                </a:solidFill>
                <a:latin typeface="Georgia" panose="02040502050405020303" pitchFamily="18" charset="0"/>
                <a:ea typeface="Verdana" panose="020B0604030504040204" pitchFamily="34" charset="0"/>
              </a:rPr>
              <a:t>of the legal and institutional frameworks and best practices on commercial mediation with recommendations for the Republic of Serbia</a:t>
            </a:r>
            <a:endParaRPr lang="sr-Latn-ME" sz="2400" dirty="0">
              <a:solidFill>
                <a:schemeClr val="bg1"/>
              </a:solidFill>
              <a:latin typeface="Georgia" panose="02040502050405020303" pitchFamily="18" charset="0"/>
              <a:ea typeface="Verdana" panose="020B0604030504040204" pitchFamily="34" charset="0"/>
            </a:endParaRPr>
          </a:p>
          <a:p>
            <a:pPr algn="ctr"/>
            <a:r>
              <a:rPr lang="en-US" sz="2400" dirty="0">
                <a:solidFill>
                  <a:schemeClr val="bg1"/>
                </a:solidFill>
                <a:latin typeface="Georgia" panose="02040502050405020303" pitchFamily="18" charset="0"/>
                <a:ea typeface="Verdana" panose="020B0604030504040204" pitchFamily="34" charset="0"/>
              </a:rPr>
              <a:t> </a:t>
            </a:r>
            <a:endParaRPr lang="sr-Latn-ME" sz="2400" dirty="0">
              <a:solidFill>
                <a:schemeClr val="bg1"/>
              </a:solidFill>
              <a:latin typeface="Georgia" panose="02040502050405020303" pitchFamily="18" charset="0"/>
              <a:ea typeface="Verdana" panose="020B0604030504040204" pitchFamily="34" charset="0"/>
            </a:endParaRPr>
          </a:p>
          <a:p>
            <a:pPr algn="ctr"/>
            <a:r>
              <a:rPr lang="en-US" sz="1800" u="sng" dirty="0">
                <a:solidFill>
                  <a:srgbClr val="8801C5"/>
                </a:solidFill>
                <a:effectLst/>
                <a:latin typeface="Calibri" panose="020F0502020204030204" pitchFamily="34" charset="0"/>
                <a:ea typeface="Calibri" panose="020F0502020204030204" pitchFamily="34" charset="0"/>
                <a:hlinkClick r:id="rId3">
                  <a:extLst>
                    <a:ext uri="{A12FA001-AC4F-418D-AE19-62706E023703}">
                      <ahyp:hlinkClr xmlns:ahyp="http://schemas.microsoft.com/office/drawing/2018/hyperlinkcolor" xmlns="" val="tx"/>
                    </a:ext>
                  </a:extLst>
                </a:hlinkClick>
              </a:rPr>
              <a:t>https://</a:t>
            </a:r>
            <a:r>
              <a:rPr lang="en-US" sz="1800" b="1" u="sng" dirty="0">
                <a:solidFill>
                  <a:srgbClr val="8801C5"/>
                </a:solidFill>
                <a:effectLst/>
                <a:latin typeface="Calibri" panose="020F0502020204030204" pitchFamily="34" charset="0"/>
                <a:ea typeface="Calibri" panose="020F0502020204030204" pitchFamily="34" charset="0"/>
                <a:hlinkClick r:id="rId3">
                  <a:extLst>
                    <a:ext uri="{A12FA001-AC4F-418D-AE19-62706E023703}">
                      <ahyp:hlinkClr xmlns:ahyp="http://schemas.microsoft.com/office/drawing/2018/hyperlinkcolor" xmlns="" val="tx"/>
                    </a:ext>
                  </a:extLst>
                </a:hlinkClick>
              </a:rPr>
              <a:t>www.mpravde.gov.rs/tekst/33930/unapredjenje-medijacije-u-privrednim-sporovima-u-republici-srbiji.php</a:t>
            </a:r>
            <a:r>
              <a:rPr lang="en-US" sz="1800" b="1" dirty="0">
                <a:solidFill>
                  <a:srgbClr val="8801C5"/>
                </a:solidFill>
                <a:effectLst/>
                <a:latin typeface="Calibri" panose="020F0502020204030204" pitchFamily="34" charset="0"/>
                <a:ea typeface="Calibri" panose="020F0502020204030204" pitchFamily="34" charset="0"/>
              </a:rPr>
              <a:t> </a:t>
            </a:r>
            <a:endParaRPr lang="sr-Latn-ME" sz="2400" b="1" dirty="0">
              <a:solidFill>
                <a:srgbClr val="8801C5"/>
              </a:solidFill>
              <a:latin typeface="Georgia" panose="02040502050405020303" pitchFamily="18" charset="0"/>
              <a:ea typeface="Verdana" panose="020B0604030504040204" pitchFamily="34" charset="0"/>
            </a:endParaRPr>
          </a:p>
        </p:txBody>
      </p:sp>
      <p:pic>
        <p:nvPicPr>
          <p:cNvPr id="22" name="Picture 21" descr="A person with long hair&#10;&#10;Description automatically generated with low confidence">
            <a:extLst>
              <a:ext uri="{FF2B5EF4-FFF2-40B4-BE49-F238E27FC236}">
                <a16:creationId xmlns:a16="http://schemas.microsoft.com/office/drawing/2014/main" id="{B8EBF0F0-B65F-4238-8C21-8CF4BA47DA7F}"/>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115649" y="4152045"/>
            <a:ext cx="1219518" cy="1219518"/>
          </a:xfrm>
          <a:prstGeom prst="ellipse">
            <a:avLst/>
          </a:prstGeom>
          <a:ln w="63500" cap="rnd">
            <a:no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23" name="Picture 22" descr="Leonardo D&amp;#39;Urso">
            <a:extLst>
              <a:ext uri="{FF2B5EF4-FFF2-40B4-BE49-F238E27FC236}">
                <a16:creationId xmlns:a16="http://schemas.microsoft.com/office/drawing/2014/main" id="{25262F71-FC3C-4439-B48B-C84F08032AAC}"/>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62563" y="4153563"/>
            <a:ext cx="1187519" cy="1187519"/>
          </a:xfrm>
          <a:prstGeom prst="ellipse">
            <a:avLst/>
          </a:prstGeom>
          <a:ln w="63500" cap="rnd">
            <a:no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4" name="Picture 13">
            <a:extLst>
              <a:ext uri="{FF2B5EF4-FFF2-40B4-BE49-F238E27FC236}">
                <a16:creationId xmlns:a16="http://schemas.microsoft.com/office/drawing/2014/main" id="{316F2683-474C-2C4A-953E-6DB11EB3E02B}"/>
              </a:ext>
            </a:extLst>
          </p:cNvPr>
          <p:cNvPicPr>
            <a:picLocks noChangeAspect="1"/>
          </p:cNvPicPr>
          <p:nvPr/>
        </p:nvPicPr>
        <p:blipFill>
          <a:blip r:embed="rId6"/>
          <a:stretch>
            <a:fillRect/>
          </a:stretch>
        </p:blipFill>
        <p:spPr>
          <a:xfrm>
            <a:off x="4767865" y="4414011"/>
            <a:ext cx="1764209" cy="892167"/>
          </a:xfrm>
          <a:prstGeom prst="rect">
            <a:avLst/>
          </a:prstGeom>
        </p:spPr>
      </p:pic>
      <p:pic>
        <p:nvPicPr>
          <p:cNvPr id="15" name="Рисунок 2">
            <a:extLst>
              <a:ext uri="{FF2B5EF4-FFF2-40B4-BE49-F238E27FC236}">
                <a16:creationId xmlns:a16="http://schemas.microsoft.com/office/drawing/2014/main" id="{A26FC3FD-0E9B-3047-BDAA-EE86813B21BA}"/>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848527" y="4245922"/>
            <a:ext cx="1110506" cy="1044174"/>
          </a:xfrm>
          <a:prstGeom prst="rect">
            <a:avLst/>
          </a:prstGeom>
        </p:spPr>
      </p:pic>
      <p:pic>
        <p:nvPicPr>
          <p:cNvPr id="17" name="Picture 16">
            <a:extLst>
              <a:ext uri="{FF2B5EF4-FFF2-40B4-BE49-F238E27FC236}">
                <a16:creationId xmlns:a16="http://schemas.microsoft.com/office/drawing/2014/main" id="{BB7E6490-8671-456A-A844-9C6037AB2F0C}"/>
              </a:ext>
            </a:extLst>
          </p:cNvPr>
          <p:cNvPicPr>
            <a:picLocks noChangeAspect="1"/>
          </p:cNvPicPr>
          <p:nvPr/>
        </p:nvPicPr>
        <p:blipFill>
          <a:blip r:embed="rId8"/>
          <a:stretch>
            <a:fillRect/>
          </a:stretch>
        </p:blipFill>
        <p:spPr>
          <a:xfrm>
            <a:off x="3454737" y="5709939"/>
            <a:ext cx="2626255" cy="583067"/>
          </a:xfrm>
          <a:prstGeom prst="rect">
            <a:avLst/>
          </a:prstGeom>
        </p:spPr>
      </p:pic>
      <p:sp>
        <p:nvSpPr>
          <p:cNvPr id="2" name="Slide Number Placeholder 1">
            <a:extLst>
              <a:ext uri="{FF2B5EF4-FFF2-40B4-BE49-F238E27FC236}">
                <a16:creationId xmlns:a16="http://schemas.microsoft.com/office/drawing/2014/main" id="{D04740EB-AF21-4A37-86ED-231F2AE77FEB}"/>
              </a:ext>
            </a:extLst>
          </p:cNvPr>
          <p:cNvSpPr>
            <a:spLocks noGrp="1"/>
          </p:cNvSpPr>
          <p:nvPr>
            <p:ph type="sldNum" sz="quarter" idx="12"/>
          </p:nvPr>
        </p:nvSpPr>
        <p:spPr/>
        <p:txBody>
          <a:bodyPr/>
          <a:lstStyle/>
          <a:p>
            <a:fld id="{6D8146AC-2123-8343-9436-87D90C97B9CB}" type="slidenum">
              <a:rPr lang="en-US" smtClean="0"/>
              <a:t>24</a:t>
            </a:fld>
            <a:endParaRPr lang="en-US"/>
          </a:p>
        </p:txBody>
      </p:sp>
    </p:spTree>
    <p:extLst>
      <p:ext uri="{BB962C8B-B14F-4D97-AF65-F5344CB8AC3E}">
        <p14:creationId xmlns:p14="http://schemas.microsoft.com/office/powerpoint/2010/main" val="14783818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D1F4D63-78DB-8444-839A-BEFDAB254D52}"/>
              </a:ext>
            </a:extLst>
          </p:cNvPr>
          <p:cNvSpPr/>
          <p:nvPr/>
        </p:nvSpPr>
        <p:spPr>
          <a:xfrm>
            <a:off x="0" y="6475"/>
            <a:ext cx="9144000" cy="6858000"/>
          </a:xfrm>
          <a:prstGeom prst="rect">
            <a:avLst/>
          </a:prstGeom>
          <a:gradFill flip="none" rotWithShape="1">
            <a:gsLst>
              <a:gs pos="82000">
                <a:srgbClr val="00AE9E"/>
              </a:gs>
              <a:gs pos="0">
                <a:srgbClr val="00539B"/>
              </a:gs>
              <a:gs pos="34000">
                <a:srgbClr val="0079C1"/>
              </a:gs>
            </a:gsLst>
            <a:lin ang="2700000" scaled="1"/>
            <a:tileRect/>
          </a:gra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Franklin Gothic Book"/>
            </a:endParaRPr>
          </a:p>
        </p:txBody>
      </p:sp>
      <p:pic>
        <p:nvPicPr>
          <p:cNvPr id="7" name="Picture 6">
            <a:extLst>
              <a:ext uri="{FF2B5EF4-FFF2-40B4-BE49-F238E27FC236}">
                <a16:creationId xmlns:a16="http://schemas.microsoft.com/office/drawing/2014/main" id="{8D0AD4D8-2A51-ED44-AE59-5645B0C0D079}"/>
              </a:ext>
            </a:extLst>
          </p:cNvPr>
          <p:cNvPicPr>
            <a:picLocks noChangeAspect="1"/>
          </p:cNvPicPr>
          <p:nvPr/>
        </p:nvPicPr>
        <p:blipFill>
          <a:blip r:embed="rId3"/>
          <a:stretch>
            <a:fillRect/>
          </a:stretch>
        </p:blipFill>
        <p:spPr>
          <a:xfrm>
            <a:off x="6921062" y="6300328"/>
            <a:ext cx="1820918" cy="339030"/>
          </a:xfrm>
          <a:prstGeom prst="rect">
            <a:avLst/>
          </a:prstGeom>
        </p:spPr>
      </p:pic>
      <p:sp>
        <p:nvSpPr>
          <p:cNvPr id="8" name="Rectangle 7">
            <a:extLst>
              <a:ext uri="{FF2B5EF4-FFF2-40B4-BE49-F238E27FC236}">
                <a16:creationId xmlns:a16="http://schemas.microsoft.com/office/drawing/2014/main" id="{93D82CAE-BA50-8A48-9FFE-BCF10D4576E0}"/>
              </a:ext>
            </a:extLst>
          </p:cNvPr>
          <p:cNvSpPr/>
          <p:nvPr/>
        </p:nvSpPr>
        <p:spPr>
          <a:xfrm>
            <a:off x="365758" y="493492"/>
            <a:ext cx="2846735" cy="4977777"/>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51324F89-AB2A-904A-A80F-9F9CDB784379}"/>
              </a:ext>
            </a:extLst>
          </p:cNvPr>
          <p:cNvSpPr txBox="1"/>
          <p:nvPr/>
        </p:nvSpPr>
        <p:spPr>
          <a:xfrm>
            <a:off x="352158" y="483644"/>
            <a:ext cx="2846735" cy="4977777"/>
          </a:xfrm>
          <a:prstGeom prst="rect">
            <a:avLst/>
          </a:prstGeom>
          <a:noFill/>
        </p:spPr>
        <p:txBody>
          <a:bodyPr wrap="square" rtlCol="0">
            <a:noAutofit/>
          </a:bodyPr>
          <a:lstStyle/>
          <a:p>
            <a:pPr>
              <a:spcAft>
                <a:spcPts val="600"/>
              </a:spcAft>
            </a:pPr>
            <a:endParaRPr lang="sr-Latn-ME" sz="2200" b="1" dirty="0">
              <a:solidFill>
                <a:srgbClr val="00AE9E"/>
              </a:solidFill>
              <a:latin typeface="Verdana" panose="020B0604030504040204" pitchFamily="34" charset="0"/>
              <a:ea typeface="Verdana" panose="020B0604030504040204" pitchFamily="34" charset="0"/>
            </a:endParaRPr>
          </a:p>
          <a:p>
            <a:pPr>
              <a:spcAft>
                <a:spcPts val="600"/>
              </a:spcAft>
            </a:pPr>
            <a:endParaRPr lang="sr-Latn-ME" sz="2200" b="1" dirty="0">
              <a:solidFill>
                <a:srgbClr val="00AE9E"/>
              </a:solidFill>
              <a:latin typeface="Verdana" panose="020B0604030504040204" pitchFamily="34" charset="0"/>
              <a:ea typeface="Verdana" panose="020B0604030504040204" pitchFamily="34" charset="0"/>
            </a:endParaRPr>
          </a:p>
          <a:p>
            <a:pPr>
              <a:spcAft>
                <a:spcPts val="600"/>
              </a:spcAft>
            </a:pPr>
            <a:endParaRPr lang="sr-Latn-ME" sz="2200" b="1" dirty="0">
              <a:solidFill>
                <a:srgbClr val="00AE9E"/>
              </a:solidFill>
              <a:latin typeface="Verdana" panose="020B0604030504040204" pitchFamily="34" charset="0"/>
              <a:ea typeface="Verdana" panose="020B0604030504040204" pitchFamily="34" charset="0"/>
            </a:endParaRPr>
          </a:p>
          <a:p>
            <a:pPr>
              <a:spcAft>
                <a:spcPts val="600"/>
              </a:spcAft>
            </a:pPr>
            <a:endParaRPr lang="sr-Latn-ME" sz="2200" b="1" dirty="0">
              <a:solidFill>
                <a:srgbClr val="00AE9E"/>
              </a:solidFill>
              <a:latin typeface="Verdana" panose="020B0604030504040204" pitchFamily="34" charset="0"/>
              <a:ea typeface="Verdana" panose="020B0604030504040204" pitchFamily="34" charset="0"/>
            </a:endParaRPr>
          </a:p>
          <a:p>
            <a:pPr>
              <a:spcAft>
                <a:spcPts val="600"/>
              </a:spcAft>
            </a:pPr>
            <a:endParaRPr lang="sr-Latn-ME" sz="2200" b="1" dirty="0">
              <a:solidFill>
                <a:srgbClr val="00AE9E"/>
              </a:solidFill>
              <a:latin typeface="Verdana" panose="020B0604030504040204" pitchFamily="34" charset="0"/>
              <a:ea typeface="Verdana" panose="020B0604030504040204" pitchFamily="34" charset="0"/>
            </a:endParaRPr>
          </a:p>
          <a:p>
            <a:pPr marL="169863">
              <a:spcAft>
                <a:spcPts val="600"/>
              </a:spcAft>
            </a:pPr>
            <a:r>
              <a:rPr lang="en-US" sz="2200" b="1" dirty="0">
                <a:solidFill>
                  <a:srgbClr val="00AE9E"/>
                </a:solidFill>
                <a:latin typeface="Verdana" panose="020B0604030504040204" pitchFamily="34" charset="0"/>
                <a:ea typeface="Verdana" panose="020B0604030504040204" pitchFamily="34" charset="0"/>
              </a:rPr>
              <a:t>Purpose of the Study</a:t>
            </a:r>
            <a:r>
              <a:rPr lang="sr-Latn-ME" sz="2200" b="1" dirty="0">
                <a:solidFill>
                  <a:srgbClr val="00AE9E"/>
                </a:solidFill>
                <a:latin typeface="Verdana" panose="020B0604030504040204" pitchFamily="34" charset="0"/>
                <a:ea typeface="Verdana" panose="020B0604030504040204" pitchFamily="34" charset="0"/>
              </a:rPr>
              <a:t> </a:t>
            </a:r>
          </a:p>
          <a:p>
            <a:pPr marL="169863"/>
            <a:endParaRPr lang="en-US" sz="1600" dirty="0">
              <a:latin typeface="Verdana" panose="020B0604030504040204" pitchFamily="34" charset="0"/>
              <a:ea typeface="Verdana" panose="020B0604030504040204" pitchFamily="34" charset="0"/>
              <a:cs typeface="Verdana" panose="020B0604030504040204" pitchFamily="34" charset="0"/>
            </a:endParaRPr>
          </a:p>
        </p:txBody>
      </p:sp>
      <p:pic>
        <p:nvPicPr>
          <p:cNvPr id="11" name="Picture 10">
            <a:extLst>
              <a:ext uri="{FF2B5EF4-FFF2-40B4-BE49-F238E27FC236}">
                <a16:creationId xmlns:a16="http://schemas.microsoft.com/office/drawing/2014/main" id="{409457E4-7043-B149-A8B9-E24F17A478A9}"/>
              </a:ext>
            </a:extLst>
          </p:cNvPr>
          <p:cNvPicPr>
            <a:picLocks noChangeAspect="1"/>
          </p:cNvPicPr>
          <p:nvPr/>
        </p:nvPicPr>
        <p:blipFill>
          <a:blip r:embed="rId4"/>
          <a:stretch>
            <a:fillRect/>
          </a:stretch>
        </p:blipFill>
        <p:spPr>
          <a:xfrm>
            <a:off x="352158" y="6153132"/>
            <a:ext cx="654295" cy="638547"/>
          </a:xfrm>
          <a:prstGeom prst="rect">
            <a:avLst/>
          </a:prstGeom>
        </p:spPr>
      </p:pic>
      <p:sp>
        <p:nvSpPr>
          <p:cNvPr id="12" name="Content Placeholder 2">
            <a:extLst>
              <a:ext uri="{FF2B5EF4-FFF2-40B4-BE49-F238E27FC236}">
                <a16:creationId xmlns:a16="http://schemas.microsoft.com/office/drawing/2014/main" id="{8921D7DD-D8CB-447D-BC08-ECA65E1A58CE}"/>
              </a:ext>
            </a:extLst>
          </p:cNvPr>
          <p:cNvSpPr txBox="1">
            <a:spLocks/>
          </p:cNvSpPr>
          <p:nvPr/>
        </p:nvSpPr>
        <p:spPr>
          <a:xfrm>
            <a:off x="3904087" y="1151941"/>
            <a:ext cx="5113867" cy="4554118"/>
          </a:xfrm>
          <a:prstGeom prst="rect">
            <a:avLst/>
          </a:prstGeom>
        </p:spPr>
        <p:txBody>
          <a:bodyPr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solidFill>
                  <a:srgbClr val="FFFFFF"/>
                </a:solidFill>
              </a:rPr>
              <a:t>Consider experience in </a:t>
            </a:r>
            <a:r>
              <a:rPr lang="en-GB" sz="2400" b="1" dirty="0">
                <a:solidFill>
                  <a:srgbClr val="FFFFFF"/>
                </a:solidFill>
              </a:rPr>
              <a:t>Austria, Greece, Italy, Netherlands, Turkey, Singapore and Western Balkan</a:t>
            </a:r>
            <a:r>
              <a:rPr lang="en-GB" sz="2400" dirty="0">
                <a:solidFill>
                  <a:srgbClr val="FFFFFF"/>
                </a:solidFill>
              </a:rPr>
              <a:t> </a:t>
            </a:r>
          </a:p>
          <a:p>
            <a:endParaRPr lang="en-GB" sz="2400" dirty="0">
              <a:solidFill>
                <a:srgbClr val="FFFFFF"/>
              </a:solidFill>
            </a:endParaRPr>
          </a:p>
          <a:p>
            <a:r>
              <a:rPr lang="en-GB" sz="2400" dirty="0">
                <a:solidFill>
                  <a:srgbClr val="FFFFFF"/>
                </a:solidFill>
              </a:rPr>
              <a:t>Make conclusions and provide recommendations for Serbia</a:t>
            </a:r>
          </a:p>
          <a:p>
            <a:endParaRPr lang="en-US" sz="2400" dirty="0">
              <a:solidFill>
                <a:srgbClr val="FFFFFF"/>
              </a:solidFill>
            </a:endParaRPr>
          </a:p>
          <a:p>
            <a:r>
              <a:rPr lang="en-US" sz="2400" dirty="0">
                <a:solidFill>
                  <a:srgbClr val="FFFFFF"/>
                </a:solidFill>
              </a:rPr>
              <a:t>Commercial mediation – for disputes arising from business-to-business relationships</a:t>
            </a:r>
            <a:endParaRPr lang="en-GB" sz="2400" dirty="0">
              <a:solidFill>
                <a:srgbClr val="FFFFFF"/>
              </a:solidFill>
            </a:endParaRPr>
          </a:p>
          <a:p>
            <a:endParaRPr lang="en-US" dirty="0">
              <a:solidFill>
                <a:srgbClr val="FFFFFF"/>
              </a:solidFill>
            </a:endParaRPr>
          </a:p>
        </p:txBody>
      </p:sp>
      <p:pic>
        <p:nvPicPr>
          <p:cNvPr id="13" name="Picture 12">
            <a:extLst>
              <a:ext uri="{FF2B5EF4-FFF2-40B4-BE49-F238E27FC236}">
                <a16:creationId xmlns:a16="http://schemas.microsoft.com/office/drawing/2014/main" id="{52575DCA-8788-4D46-90AC-72D9BC4E8C87}"/>
              </a:ext>
            </a:extLst>
          </p:cNvPr>
          <p:cNvPicPr>
            <a:picLocks noChangeAspect="1"/>
          </p:cNvPicPr>
          <p:nvPr/>
        </p:nvPicPr>
        <p:blipFill>
          <a:blip r:embed="rId5"/>
          <a:stretch>
            <a:fillRect/>
          </a:stretch>
        </p:blipFill>
        <p:spPr>
          <a:xfrm>
            <a:off x="2980266" y="6177477"/>
            <a:ext cx="2760133" cy="612790"/>
          </a:xfrm>
          <a:prstGeom prst="rect">
            <a:avLst/>
          </a:prstGeom>
        </p:spPr>
      </p:pic>
      <p:sp>
        <p:nvSpPr>
          <p:cNvPr id="2" name="Slide Number Placeholder 1">
            <a:extLst>
              <a:ext uri="{FF2B5EF4-FFF2-40B4-BE49-F238E27FC236}">
                <a16:creationId xmlns:a16="http://schemas.microsoft.com/office/drawing/2014/main" id="{5AE34C48-9BA7-462B-A30F-1FE021B97E69}"/>
              </a:ext>
            </a:extLst>
          </p:cNvPr>
          <p:cNvSpPr>
            <a:spLocks noGrp="1"/>
          </p:cNvSpPr>
          <p:nvPr>
            <p:ph type="sldNum" sz="quarter" idx="12"/>
          </p:nvPr>
        </p:nvSpPr>
        <p:spPr/>
        <p:txBody>
          <a:bodyPr/>
          <a:lstStyle/>
          <a:p>
            <a:fld id="{6D8146AC-2123-8343-9436-87D90C97B9CB}" type="slidenum">
              <a:rPr lang="en-US" smtClean="0"/>
              <a:t>3</a:t>
            </a:fld>
            <a:endParaRPr lang="en-US"/>
          </a:p>
        </p:txBody>
      </p:sp>
    </p:spTree>
    <p:extLst>
      <p:ext uri="{BB962C8B-B14F-4D97-AF65-F5344CB8AC3E}">
        <p14:creationId xmlns:p14="http://schemas.microsoft.com/office/powerpoint/2010/main" val="33814459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BE32EB23-7E6A-844A-8E02-B9845210448A}"/>
              </a:ext>
            </a:extLst>
          </p:cNvPr>
          <p:cNvSpPr txBox="1"/>
          <p:nvPr/>
        </p:nvSpPr>
        <p:spPr>
          <a:xfrm>
            <a:off x="459681" y="260144"/>
            <a:ext cx="8179821" cy="584775"/>
          </a:xfrm>
          <a:prstGeom prst="rect">
            <a:avLst/>
          </a:prstGeom>
          <a:noFill/>
        </p:spPr>
        <p:txBody>
          <a:bodyPr wrap="square" rtlCol="0">
            <a:spAutoFit/>
          </a:bodyPr>
          <a:lstStyle/>
          <a:p>
            <a:r>
              <a:rPr lang="en-US" sz="3200" dirty="0">
                <a:solidFill>
                  <a:srgbClr val="00539B"/>
                </a:solidFill>
                <a:latin typeface="Georgia" panose="02040502050405020303" pitchFamily="18" charset="0"/>
                <a:ea typeface="Verdana" panose="020B0604030504040204" pitchFamily="34" charset="0"/>
              </a:rPr>
              <a:t>Comparative Study</a:t>
            </a:r>
            <a:endParaRPr lang="en-US" sz="3200" dirty="0">
              <a:solidFill>
                <a:srgbClr val="00539B"/>
              </a:solidFill>
              <a:latin typeface="Georgia" panose="02040502050405020303" pitchFamily="18" charset="0"/>
              <a:ea typeface="Verdana" panose="020B0604030504040204" pitchFamily="34" charset="0"/>
              <a:cs typeface="Verdana" panose="020B0604030504040204" pitchFamily="34" charset="0"/>
            </a:endParaRPr>
          </a:p>
        </p:txBody>
      </p:sp>
      <p:sp>
        <p:nvSpPr>
          <p:cNvPr id="4" name="TextBox 3">
            <a:extLst>
              <a:ext uri="{FF2B5EF4-FFF2-40B4-BE49-F238E27FC236}">
                <a16:creationId xmlns:a16="http://schemas.microsoft.com/office/drawing/2014/main" id="{64A3DD67-53F8-8D4C-A97E-13843FA449C8}"/>
              </a:ext>
            </a:extLst>
          </p:cNvPr>
          <p:cNvSpPr txBox="1"/>
          <p:nvPr/>
        </p:nvSpPr>
        <p:spPr>
          <a:xfrm>
            <a:off x="205681" y="2934161"/>
            <a:ext cx="2867719" cy="2758017"/>
          </a:xfrm>
          <a:prstGeom prst="rect">
            <a:avLst/>
          </a:prstGeom>
          <a:noFill/>
        </p:spPr>
        <p:txBody>
          <a:bodyPr wrap="square" rtlCol="0">
            <a:noAutofit/>
          </a:bodyPr>
          <a:lstStyle/>
          <a:p>
            <a:pPr>
              <a:spcBef>
                <a:spcPts val="1000"/>
              </a:spcBef>
              <a:buClr>
                <a:schemeClr val="accent1"/>
              </a:buClr>
              <a:buSzPct val="80000"/>
            </a:pPr>
            <a:r>
              <a:rPr lang="en-US" sz="1600" dirty="0">
                <a:latin typeface="Verdana" panose="020B0604030504040204" pitchFamily="34" charset="0"/>
                <a:ea typeface="Verdana" panose="020B0604030504040204" pitchFamily="34" charset="0"/>
              </a:rPr>
              <a:t>Data from CEPEJ 2018 Report on the Efficiency and quality of justice.</a:t>
            </a:r>
          </a:p>
          <a:p>
            <a:pPr>
              <a:spcBef>
                <a:spcPts val="1000"/>
              </a:spcBef>
              <a:buClr>
                <a:schemeClr val="accent1"/>
              </a:buClr>
              <a:buSzPct val="80000"/>
            </a:pPr>
            <a:r>
              <a:rPr lang="en-US" sz="1600" dirty="0">
                <a:latin typeface="Verdana" panose="020B0604030504040204" pitchFamily="34" charset="0"/>
                <a:ea typeface="Verdana" panose="020B0604030504040204" pitchFamily="34" charset="0"/>
              </a:rPr>
              <a:t>First instance civil and commercial litigious cases in 2016, with the addition of estimated number of mediations per 100 inhabitants </a:t>
            </a:r>
          </a:p>
        </p:txBody>
      </p:sp>
      <p:sp>
        <p:nvSpPr>
          <p:cNvPr id="5" name="Title 1">
            <a:extLst>
              <a:ext uri="{FF2B5EF4-FFF2-40B4-BE49-F238E27FC236}">
                <a16:creationId xmlns:a16="http://schemas.microsoft.com/office/drawing/2014/main" id="{E7541C12-F7A6-4E84-A64E-A4C9A4214673}"/>
              </a:ext>
            </a:extLst>
          </p:cNvPr>
          <p:cNvSpPr>
            <a:spLocks noGrp="1"/>
          </p:cNvSpPr>
          <p:nvPr>
            <p:ph type="title"/>
          </p:nvPr>
        </p:nvSpPr>
        <p:spPr>
          <a:xfrm>
            <a:off x="72308" y="1575487"/>
            <a:ext cx="3568360" cy="1375608"/>
          </a:xfrm>
        </p:spPr>
        <p:txBody>
          <a:bodyPr vert="horz" lIns="91440" tIns="45720" rIns="91440" bIns="45720" rtlCol="0" anchor="ctr">
            <a:normAutofit/>
          </a:bodyPr>
          <a:lstStyle/>
          <a:p>
            <a:r>
              <a:rPr lang="en-US" sz="2200" b="1" dirty="0">
                <a:solidFill>
                  <a:srgbClr val="00AE9E"/>
                </a:solidFill>
                <a:latin typeface="Verdana" panose="020B0604030504040204" pitchFamily="34" charset="0"/>
                <a:ea typeface="Verdana" panose="020B0604030504040204" pitchFamily="34" charset="0"/>
              </a:rPr>
              <a:t>Number of Litigation vs. Mediation</a:t>
            </a:r>
          </a:p>
        </p:txBody>
      </p:sp>
      <p:graphicFrame>
        <p:nvGraphicFramePr>
          <p:cNvPr id="7" name="Content Placeholder 3">
            <a:extLst>
              <a:ext uri="{FF2B5EF4-FFF2-40B4-BE49-F238E27FC236}">
                <a16:creationId xmlns:a16="http://schemas.microsoft.com/office/drawing/2014/main" id="{244C3025-FDAE-4A63-A3ED-91A3E4C512BE}"/>
              </a:ext>
            </a:extLst>
          </p:cNvPr>
          <p:cNvGraphicFramePr>
            <a:graphicFrameLocks noGrp="1"/>
          </p:cNvGraphicFramePr>
          <p:nvPr>
            <p:ph idx="1"/>
            <p:extLst>
              <p:ext uri="{D42A27DB-BD31-4B8C-83A1-F6EECF244321}">
                <p14:modId xmlns:p14="http://schemas.microsoft.com/office/powerpoint/2010/main" val="863660327"/>
              </p:ext>
            </p:extLst>
          </p:nvPr>
        </p:nvGraphicFramePr>
        <p:xfrm>
          <a:off x="4125382" y="1398190"/>
          <a:ext cx="4514119" cy="4293991"/>
        </p:xfrm>
        <a:graphic>
          <a:graphicData uri="http://schemas.openxmlformats.org/drawingml/2006/table">
            <a:tbl>
              <a:tblPr firstRow="1" firstCol="1" bandRow="1">
                <a:solidFill>
                  <a:schemeClr val="bg1"/>
                </a:solidFill>
                <a:tableStyleId>{5C22544A-7EE6-4342-B048-85BDC9FD1C3A}</a:tableStyleId>
              </a:tblPr>
              <a:tblGrid>
                <a:gridCol w="975269">
                  <a:extLst>
                    <a:ext uri="{9D8B030D-6E8A-4147-A177-3AD203B41FA5}">
                      <a16:colId xmlns:a16="http://schemas.microsoft.com/office/drawing/2014/main" val="3678205777"/>
                    </a:ext>
                  </a:extLst>
                </a:gridCol>
                <a:gridCol w="932102">
                  <a:extLst>
                    <a:ext uri="{9D8B030D-6E8A-4147-A177-3AD203B41FA5}">
                      <a16:colId xmlns:a16="http://schemas.microsoft.com/office/drawing/2014/main" val="266409780"/>
                    </a:ext>
                  </a:extLst>
                </a:gridCol>
                <a:gridCol w="891751">
                  <a:extLst>
                    <a:ext uri="{9D8B030D-6E8A-4147-A177-3AD203B41FA5}">
                      <a16:colId xmlns:a16="http://schemas.microsoft.com/office/drawing/2014/main" val="1727061309"/>
                    </a:ext>
                  </a:extLst>
                </a:gridCol>
                <a:gridCol w="800725">
                  <a:extLst>
                    <a:ext uri="{9D8B030D-6E8A-4147-A177-3AD203B41FA5}">
                      <a16:colId xmlns:a16="http://schemas.microsoft.com/office/drawing/2014/main" val="1988806783"/>
                    </a:ext>
                  </a:extLst>
                </a:gridCol>
                <a:gridCol w="914272">
                  <a:extLst>
                    <a:ext uri="{9D8B030D-6E8A-4147-A177-3AD203B41FA5}">
                      <a16:colId xmlns:a16="http://schemas.microsoft.com/office/drawing/2014/main" val="2999686390"/>
                    </a:ext>
                  </a:extLst>
                </a:gridCol>
              </a:tblGrid>
              <a:tr h="685651">
                <a:tc>
                  <a:txBody>
                    <a:bodyPr/>
                    <a:lstStyle/>
                    <a:p>
                      <a:pPr algn="ctr"/>
                      <a:r>
                        <a:rPr lang="en-GB" sz="900" b="0" cap="none" spc="0">
                          <a:solidFill>
                            <a:schemeClr val="bg1"/>
                          </a:solidFill>
                          <a:effectLst/>
                        </a:rPr>
                        <a:t> </a:t>
                      </a:r>
                      <a:endParaRPr lang="en-GB" sz="900" b="0" cap="none" spc="0">
                        <a:solidFill>
                          <a:schemeClr val="bg1"/>
                        </a:solidFill>
                        <a:effectLst/>
                        <a:latin typeface="Times New Roman" panose="02020603050405020304" pitchFamily="18" charset="0"/>
                      </a:endParaRPr>
                    </a:p>
                  </a:txBody>
                  <a:tcPr marL="80065" marR="46191" marT="61589" marB="61589" anchor="ctr">
                    <a:lnL w="19050" cap="flat" cmpd="sng" algn="ctr">
                      <a:solidFill>
                        <a:schemeClr val="tx1"/>
                      </a:solidFill>
                      <a:prstDash val="solid"/>
                    </a:lnL>
                    <a:lnR w="12700" cmpd="sng">
                      <a:noFill/>
                    </a:lnR>
                    <a:lnT w="19050" cap="flat" cmpd="sng" algn="ctr">
                      <a:solidFill>
                        <a:schemeClr val="tx1"/>
                      </a:solidFill>
                      <a:prstDash val="solid"/>
                    </a:lnT>
                    <a:lnB w="38100" cmpd="sng">
                      <a:noFill/>
                    </a:lnB>
                    <a:solidFill>
                      <a:schemeClr val="tx1"/>
                    </a:solidFill>
                  </a:tcPr>
                </a:tc>
                <a:tc>
                  <a:txBody>
                    <a:bodyPr/>
                    <a:lstStyle/>
                    <a:p>
                      <a:pPr algn="ctr"/>
                      <a:r>
                        <a:rPr lang="en-GB" sz="900" b="0" cap="none" spc="0">
                          <a:solidFill>
                            <a:schemeClr val="bg1"/>
                          </a:solidFill>
                          <a:effectLst/>
                        </a:rPr>
                        <a:t>Incoming Cases (every 100 inhabitants) </a:t>
                      </a:r>
                      <a:endParaRPr lang="en-GB" sz="900" b="0" cap="none" spc="0">
                        <a:solidFill>
                          <a:schemeClr val="bg1"/>
                        </a:solidFill>
                        <a:effectLst/>
                        <a:latin typeface="Times New Roman" panose="02020603050405020304" pitchFamily="18" charset="0"/>
                      </a:endParaRPr>
                    </a:p>
                  </a:txBody>
                  <a:tcPr marL="80065" marR="46191" marT="61589" marB="61589" anchor="ctr">
                    <a:lnL w="12700" cmpd="sng">
                      <a:noFill/>
                    </a:lnL>
                    <a:lnR w="12700" cmpd="sng">
                      <a:noFill/>
                    </a:lnR>
                    <a:lnT w="19050" cap="flat" cmpd="sng" algn="ctr">
                      <a:solidFill>
                        <a:schemeClr val="tx1"/>
                      </a:solidFill>
                      <a:prstDash val="solid"/>
                    </a:lnT>
                    <a:lnB w="38100" cmpd="sng">
                      <a:noFill/>
                    </a:lnB>
                    <a:solidFill>
                      <a:schemeClr val="tx1"/>
                    </a:solidFill>
                  </a:tcPr>
                </a:tc>
                <a:tc>
                  <a:txBody>
                    <a:bodyPr/>
                    <a:lstStyle/>
                    <a:p>
                      <a:pPr algn="ctr"/>
                      <a:r>
                        <a:rPr lang="en-GB" sz="900" b="0" cap="none" spc="0">
                          <a:solidFill>
                            <a:schemeClr val="bg1"/>
                          </a:solidFill>
                          <a:effectLst/>
                        </a:rPr>
                        <a:t>Pending Cases</a:t>
                      </a:r>
                    </a:p>
                    <a:p>
                      <a:pPr algn="ctr"/>
                      <a:r>
                        <a:rPr lang="en-GB" sz="900" b="0" cap="none" spc="0">
                          <a:solidFill>
                            <a:schemeClr val="bg1"/>
                          </a:solidFill>
                          <a:effectLst/>
                        </a:rPr>
                        <a:t>(every 100 inhabitants)</a:t>
                      </a:r>
                      <a:endParaRPr lang="en-GB" sz="900" b="0" cap="none" spc="0">
                        <a:solidFill>
                          <a:schemeClr val="bg1"/>
                        </a:solidFill>
                        <a:effectLst/>
                        <a:latin typeface="Times New Roman" panose="02020603050405020304" pitchFamily="18" charset="0"/>
                      </a:endParaRPr>
                    </a:p>
                  </a:txBody>
                  <a:tcPr marL="80065" marR="46191" marT="61589" marB="61589" anchor="ctr">
                    <a:lnL w="12700" cmpd="sng">
                      <a:noFill/>
                    </a:lnL>
                    <a:lnR w="12700" cmpd="sng">
                      <a:noFill/>
                    </a:lnR>
                    <a:lnT w="19050" cap="flat" cmpd="sng" algn="ctr">
                      <a:solidFill>
                        <a:schemeClr val="tx1"/>
                      </a:solidFill>
                      <a:prstDash val="solid"/>
                    </a:lnT>
                    <a:lnB w="38100" cmpd="sng">
                      <a:noFill/>
                    </a:lnB>
                    <a:solidFill>
                      <a:schemeClr val="tx1"/>
                    </a:solidFill>
                  </a:tcPr>
                </a:tc>
                <a:tc>
                  <a:txBody>
                    <a:bodyPr/>
                    <a:lstStyle/>
                    <a:p>
                      <a:pPr algn="ctr"/>
                      <a:r>
                        <a:rPr lang="en-GB" sz="900" b="0" cap="none" spc="0">
                          <a:solidFill>
                            <a:schemeClr val="bg1"/>
                          </a:solidFill>
                          <a:effectLst/>
                        </a:rPr>
                        <a:t>Disposition Time in days </a:t>
                      </a:r>
                      <a:endParaRPr lang="en-GB" sz="900" b="0" cap="none" spc="0">
                        <a:solidFill>
                          <a:schemeClr val="bg1"/>
                        </a:solidFill>
                        <a:effectLst/>
                        <a:latin typeface="Times New Roman" panose="02020603050405020304" pitchFamily="18" charset="0"/>
                      </a:endParaRPr>
                    </a:p>
                  </a:txBody>
                  <a:tcPr marL="80065" marR="46191" marT="61589" marB="61589" anchor="ctr">
                    <a:lnL w="12700" cmpd="sng">
                      <a:noFill/>
                    </a:lnL>
                    <a:lnR w="12700" cmpd="sng">
                      <a:noFill/>
                    </a:lnR>
                    <a:lnT w="19050" cap="flat" cmpd="sng" algn="ctr">
                      <a:solidFill>
                        <a:schemeClr val="tx1"/>
                      </a:solidFill>
                      <a:prstDash val="solid"/>
                    </a:lnT>
                    <a:lnB w="38100" cmpd="sng">
                      <a:noFill/>
                    </a:lnB>
                    <a:solidFill>
                      <a:schemeClr val="tx1"/>
                    </a:solidFill>
                  </a:tcPr>
                </a:tc>
                <a:tc>
                  <a:txBody>
                    <a:bodyPr/>
                    <a:lstStyle/>
                    <a:p>
                      <a:pPr algn="ctr"/>
                      <a:r>
                        <a:rPr lang="en-GB" sz="900" b="0" cap="none" spc="0">
                          <a:solidFill>
                            <a:schemeClr val="bg1"/>
                          </a:solidFill>
                          <a:effectLst/>
                        </a:rPr>
                        <a:t>Estimated nr. of mediations (every 100 inhabitant) </a:t>
                      </a:r>
                      <a:endParaRPr lang="en-GB" sz="900" b="0" cap="none" spc="0">
                        <a:solidFill>
                          <a:schemeClr val="bg1"/>
                        </a:solidFill>
                        <a:effectLst/>
                        <a:latin typeface="Times New Roman" panose="02020603050405020304" pitchFamily="18" charset="0"/>
                      </a:endParaRPr>
                    </a:p>
                  </a:txBody>
                  <a:tcPr marL="80065" marR="46191" marT="61589" marB="61589" anchor="ctr">
                    <a:lnL w="12700" cmpd="sng">
                      <a:noFill/>
                    </a:lnL>
                    <a:lnR w="12700" cmpd="sng">
                      <a:noFill/>
                    </a:lnR>
                    <a:lnT w="19050" cap="flat" cmpd="sng" algn="ctr">
                      <a:solidFill>
                        <a:schemeClr val="tx1"/>
                      </a:solidFill>
                      <a:prstDash val="solid"/>
                    </a:lnT>
                    <a:lnB w="38100" cmpd="sng">
                      <a:noFill/>
                    </a:lnB>
                    <a:solidFill>
                      <a:schemeClr val="tx1"/>
                    </a:solidFill>
                  </a:tcPr>
                </a:tc>
                <a:extLst>
                  <a:ext uri="{0D108BD9-81ED-4DB2-BD59-A6C34878D82A}">
                    <a16:rowId xmlns:a16="http://schemas.microsoft.com/office/drawing/2014/main" val="141779105"/>
                  </a:ext>
                </a:extLst>
              </a:tr>
              <a:tr h="265699">
                <a:tc>
                  <a:txBody>
                    <a:bodyPr/>
                    <a:lstStyle/>
                    <a:p>
                      <a:pPr algn="ctr"/>
                      <a:r>
                        <a:rPr lang="en-GB" sz="900" cap="none" spc="0" dirty="0">
                          <a:solidFill>
                            <a:schemeClr val="tx1"/>
                          </a:solidFill>
                          <a:effectLst/>
                        </a:rPr>
                        <a:t>Montenegro</a:t>
                      </a:r>
                      <a:endParaRPr lang="en-GB" sz="900" cap="none" spc="0" dirty="0">
                        <a:solidFill>
                          <a:schemeClr val="tx1"/>
                        </a:solidFill>
                        <a:effectLst/>
                        <a:latin typeface="Times New Roman" panose="02020603050405020304" pitchFamily="18" charset="0"/>
                      </a:endParaRPr>
                    </a:p>
                  </a:txBody>
                  <a:tcPr marL="80065" marR="46191" marT="61589" marB="61589">
                    <a:lnL w="19050" cap="flat" cmpd="sng" algn="ctr">
                      <a:solidFill>
                        <a:schemeClr val="tx1"/>
                      </a:solidFill>
                      <a:prstDash val="solid"/>
                    </a:lnL>
                    <a:lnR w="6350" cap="flat" cmpd="sng" algn="ctr">
                      <a:solidFill>
                        <a:schemeClr val="tx1">
                          <a:lumMod val="50000"/>
                          <a:lumOff val="50000"/>
                        </a:schemeClr>
                      </a:solidFill>
                      <a:prstDash val="solid"/>
                    </a:lnR>
                    <a:lnT w="38100" cmpd="sng">
                      <a:noFill/>
                    </a:lnT>
                    <a:lnB w="6350" cap="flat" cmpd="sng" algn="ctr">
                      <a:solidFill>
                        <a:schemeClr val="tx1">
                          <a:lumMod val="50000"/>
                          <a:lumOff val="50000"/>
                        </a:schemeClr>
                      </a:solidFill>
                      <a:prstDash val="solid"/>
                    </a:lnB>
                    <a:noFill/>
                  </a:tcPr>
                </a:tc>
                <a:tc>
                  <a:txBody>
                    <a:bodyPr/>
                    <a:lstStyle/>
                    <a:p>
                      <a:pPr algn="ctr"/>
                      <a:r>
                        <a:rPr lang="en-GB" sz="900" cap="none" spc="0">
                          <a:solidFill>
                            <a:schemeClr val="tx1"/>
                          </a:solidFill>
                          <a:effectLst/>
                        </a:rPr>
                        <a:t>4,8</a:t>
                      </a:r>
                      <a:endParaRPr lang="en-GB" sz="900" cap="none" spc="0">
                        <a:solidFill>
                          <a:schemeClr val="tx1"/>
                        </a:solidFill>
                        <a:effectLst/>
                        <a:latin typeface="Times New Roman" panose="02020603050405020304" pitchFamily="18" charset="0"/>
                      </a:endParaRPr>
                    </a:p>
                  </a:txBody>
                  <a:tcPr marL="80065" marR="46191" marT="61589" marB="61589">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38100" cmpd="sng">
                      <a:noFill/>
                    </a:lnT>
                    <a:lnB w="6350" cap="flat" cmpd="sng" algn="ctr">
                      <a:solidFill>
                        <a:schemeClr val="tx1">
                          <a:lumMod val="50000"/>
                          <a:lumOff val="50000"/>
                        </a:schemeClr>
                      </a:solidFill>
                      <a:prstDash val="solid"/>
                    </a:lnB>
                    <a:noFill/>
                  </a:tcPr>
                </a:tc>
                <a:tc>
                  <a:txBody>
                    <a:bodyPr/>
                    <a:lstStyle/>
                    <a:p>
                      <a:pPr algn="ctr"/>
                      <a:r>
                        <a:rPr lang="en-GB" sz="900" cap="none" spc="0">
                          <a:solidFill>
                            <a:schemeClr val="tx1"/>
                          </a:solidFill>
                          <a:effectLst/>
                        </a:rPr>
                        <a:t>3,4</a:t>
                      </a:r>
                      <a:endParaRPr lang="en-GB" sz="900" cap="none" spc="0">
                        <a:solidFill>
                          <a:schemeClr val="tx1"/>
                        </a:solidFill>
                        <a:effectLst/>
                        <a:latin typeface="Times New Roman" panose="02020603050405020304" pitchFamily="18" charset="0"/>
                      </a:endParaRPr>
                    </a:p>
                  </a:txBody>
                  <a:tcPr marL="80065" marR="46191" marT="61589" marB="61589">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38100" cmpd="sng">
                      <a:noFill/>
                    </a:lnT>
                    <a:lnB w="6350" cap="flat" cmpd="sng" algn="ctr">
                      <a:solidFill>
                        <a:schemeClr val="tx1">
                          <a:lumMod val="50000"/>
                          <a:lumOff val="50000"/>
                        </a:schemeClr>
                      </a:solidFill>
                      <a:prstDash val="solid"/>
                    </a:lnB>
                    <a:noFill/>
                  </a:tcPr>
                </a:tc>
                <a:tc>
                  <a:txBody>
                    <a:bodyPr/>
                    <a:lstStyle/>
                    <a:p>
                      <a:pPr algn="ctr"/>
                      <a:r>
                        <a:rPr lang="en-GB" sz="900" cap="none" spc="0">
                          <a:solidFill>
                            <a:schemeClr val="tx1"/>
                          </a:solidFill>
                          <a:effectLst/>
                        </a:rPr>
                        <a:t>267</a:t>
                      </a:r>
                      <a:endParaRPr lang="en-GB" sz="900" cap="none" spc="0">
                        <a:solidFill>
                          <a:schemeClr val="tx1"/>
                        </a:solidFill>
                        <a:effectLst/>
                        <a:latin typeface="Times New Roman" panose="02020603050405020304" pitchFamily="18" charset="0"/>
                      </a:endParaRPr>
                    </a:p>
                  </a:txBody>
                  <a:tcPr marL="80065" marR="46191" marT="61589" marB="61589">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38100" cmpd="sng">
                      <a:noFill/>
                    </a:lnT>
                    <a:lnB w="6350" cap="flat" cmpd="sng" algn="ctr">
                      <a:solidFill>
                        <a:schemeClr val="tx1">
                          <a:lumMod val="50000"/>
                          <a:lumOff val="50000"/>
                        </a:schemeClr>
                      </a:solidFill>
                      <a:prstDash val="solid"/>
                    </a:lnB>
                    <a:noFill/>
                  </a:tcPr>
                </a:tc>
                <a:tc>
                  <a:txBody>
                    <a:bodyPr/>
                    <a:lstStyle/>
                    <a:p>
                      <a:pPr algn="ctr"/>
                      <a:r>
                        <a:rPr lang="en-GB" sz="900" cap="none" spc="0">
                          <a:solidFill>
                            <a:schemeClr val="tx1"/>
                          </a:solidFill>
                          <a:effectLst/>
                        </a:rPr>
                        <a:t>0,27</a:t>
                      </a:r>
                      <a:endParaRPr lang="en-GB" sz="900" cap="none" spc="0">
                        <a:solidFill>
                          <a:schemeClr val="tx1"/>
                        </a:solidFill>
                        <a:effectLst/>
                        <a:latin typeface="Times New Roman" panose="02020603050405020304" pitchFamily="18" charset="0"/>
                      </a:endParaRPr>
                    </a:p>
                  </a:txBody>
                  <a:tcPr marL="80065" marR="46191" marT="61589" marB="61589">
                    <a:lnL w="6350" cap="flat" cmpd="sng" algn="ctr">
                      <a:solidFill>
                        <a:schemeClr val="tx1">
                          <a:lumMod val="50000"/>
                          <a:lumOff val="50000"/>
                        </a:schemeClr>
                      </a:solidFill>
                      <a:prstDash val="solid"/>
                    </a:lnL>
                    <a:lnR w="19050" cap="flat" cmpd="sng" algn="ctr">
                      <a:solidFill>
                        <a:schemeClr val="tx1"/>
                      </a:solidFill>
                      <a:prstDash val="solid"/>
                    </a:lnR>
                    <a:lnT w="38100" cmpd="sng">
                      <a:noFill/>
                    </a:lnT>
                    <a:lnB w="6350" cap="flat" cmpd="sng" algn="ctr">
                      <a:solidFill>
                        <a:schemeClr val="tx1">
                          <a:lumMod val="50000"/>
                          <a:lumOff val="50000"/>
                        </a:schemeClr>
                      </a:solidFill>
                      <a:prstDash val="solid"/>
                    </a:lnB>
                    <a:noFill/>
                  </a:tcPr>
                </a:tc>
                <a:extLst>
                  <a:ext uri="{0D108BD9-81ED-4DB2-BD59-A6C34878D82A}">
                    <a16:rowId xmlns:a16="http://schemas.microsoft.com/office/drawing/2014/main" val="2711553857"/>
                  </a:ext>
                </a:extLst>
              </a:tr>
              <a:tr h="265699">
                <a:tc>
                  <a:txBody>
                    <a:bodyPr/>
                    <a:lstStyle/>
                    <a:p>
                      <a:pPr algn="ctr"/>
                      <a:r>
                        <a:rPr lang="en-GB" sz="900" cap="none" spc="0" dirty="0">
                          <a:solidFill>
                            <a:schemeClr val="tx1"/>
                          </a:solidFill>
                          <a:effectLst/>
                        </a:rPr>
                        <a:t>Serbia </a:t>
                      </a:r>
                      <a:endParaRPr lang="en-GB" sz="900" cap="none" spc="0" dirty="0">
                        <a:solidFill>
                          <a:schemeClr val="tx1"/>
                        </a:solidFill>
                        <a:effectLst/>
                        <a:latin typeface="Times New Roman" panose="02020603050405020304" pitchFamily="18" charset="0"/>
                      </a:endParaRPr>
                    </a:p>
                  </a:txBody>
                  <a:tcPr marL="80065" marR="46191" marT="61589" marB="61589">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lnT>
                    <a:lnB w="12700" cmpd="sng">
                      <a:noFill/>
                      <a:prstDash val="solid"/>
                    </a:lnB>
                    <a:solidFill>
                      <a:schemeClr val="bg1">
                        <a:lumMod val="85000"/>
                      </a:schemeClr>
                    </a:solidFill>
                  </a:tcPr>
                </a:tc>
                <a:tc>
                  <a:txBody>
                    <a:bodyPr/>
                    <a:lstStyle/>
                    <a:p>
                      <a:pPr algn="ctr"/>
                      <a:r>
                        <a:rPr lang="en-GB" sz="900" cap="none" spc="0">
                          <a:solidFill>
                            <a:schemeClr val="tx1"/>
                          </a:solidFill>
                          <a:effectLst/>
                        </a:rPr>
                        <a:t>4,2</a:t>
                      </a:r>
                      <a:endParaRPr lang="en-GB" sz="900" cap="none" spc="0">
                        <a:solidFill>
                          <a:schemeClr val="tx1"/>
                        </a:solidFill>
                        <a:effectLst/>
                        <a:latin typeface="Times New Roman" panose="02020603050405020304" pitchFamily="18" charset="0"/>
                      </a:endParaRPr>
                    </a:p>
                  </a:txBody>
                  <a:tcPr marL="80065" marR="46191" marT="61589" marB="61589">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lnT>
                    <a:lnB w="12700" cmpd="sng">
                      <a:noFill/>
                      <a:prstDash val="solid"/>
                    </a:lnB>
                    <a:solidFill>
                      <a:schemeClr val="bg1">
                        <a:lumMod val="85000"/>
                      </a:schemeClr>
                    </a:solidFill>
                  </a:tcPr>
                </a:tc>
                <a:tc>
                  <a:txBody>
                    <a:bodyPr/>
                    <a:lstStyle/>
                    <a:p>
                      <a:pPr algn="ctr"/>
                      <a:r>
                        <a:rPr lang="en-GB" sz="900" cap="none" spc="0">
                          <a:solidFill>
                            <a:schemeClr val="tx1"/>
                          </a:solidFill>
                          <a:effectLst/>
                        </a:rPr>
                        <a:t>3,4</a:t>
                      </a:r>
                      <a:endParaRPr lang="en-GB" sz="900" cap="none" spc="0">
                        <a:solidFill>
                          <a:schemeClr val="tx1"/>
                        </a:solidFill>
                        <a:effectLst/>
                        <a:latin typeface="Times New Roman" panose="02020603050405020304" pitchFamily="18" charset="0"/>
                      </a:endParaRPr>
                    </a:p>
                  </a:txBody>
                  <a:tcPr marL="80065" marR="46191" marT="61589" marB="61589">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lnT>
                    <a:lnB w="12700" cmpd="sng">
                      <a:noFill/>
                      <a:prstDash val="solid"/>
                    </a:lnB>
                    <a:solidFill>
                      <a:schemeClr val="bg1">
                        <a:lumMod val="85000"/>
                      </a:schemeClr>
                    </a:solidFill>
                  </a:tcPr>
                </a:tc>
                <a:tc>
                  <a:txBody>
                    <a:bodyPr/>
                    <a:lstStyle/>
                    <a:p>
                      <a:pPr algn="ctr"/>
                      <a:r>
                        <a:rPr lang="en-GB" sz="900" cap="none" spc="0">
                          <a:solidFill>
                            <a:schemeClr val="tx1"/>
                          </a:solidFill>
                          <a:effectLst/>
                        </a:rPr>
                        <a:t>315</a:t>
                      </a:r>
                      <a:endParaRPr lang="en-GB" sz="900" cap="none" spc="0">
                        <a:solidFill>
                          <a:schemeClr val="tx1"/>
                        </a:solidFill>
                        <a:effectLst/>
                        <a:latin typeface="Times New Roman" panose="02020603050405020304" pitchFamily="18" charset="0"/>
                      </a:endParaRPr>
                    </a:p>
                  </a:txBody>
                  <a:tcPr marL="80065" marR="46191" marT="61589" marB="61589">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lnT>
                    <a:lnB w="12700" cmpd="sng">
                      <a:noFill/>
                      <a:prstDash val="solid"/>
                    </a:lnB>
                    <a:solidFill>
                      <a:schemeClr val="bg1">
                        <a:lumMod val="85000"/>
                      </a:schemeClr>
                    </a:solidFill>
                  </a:tcPr>
                </a:tc>
                <a:tc>
                  <a:txBody>
                    <a:bodyPr/>
                    <a:lstStyle/>
                    <a:p>
                      <a:pPr algn="ctr"/>
                      <a:r>
                        <a:rPr lang="en-GB" sz="900" cap="none" spc="0">
                          <a:solidFill>
                            <a:schemeClr val="tx1"/>
                          </a:solidFill>
                          <a:effectLst/>
                        </a:rPr>
                        <a:t>0,008</a:t>
                      </a:r>
                      <a:endParaRPr lang="en-GB" sz="900" cap="none" spc="0">
                        <a:solidFill>
                          <a:schemeClr val="tx1"/>
                        </a:solidFill>
                        <a:effectLst/>
                        <a:latin typeface="Times New Roman" panose="02020603050405020304" pitchFamily="18" charset="0"/>
                      </a:endParaRPr>
                    </a:p>
                  </a:txBody>
                  <a:tcPr marL="80065" marR="46191" marT="61589" marB="61589">
                    <a:lnL w="6350" cap="flat" cmpd="sng" algn="ctr">
                      <a:solidFill>
                        <a:schemeClr val="tx1">
                          <a:lumMod val="50000"/>
                          <a:lumOff val="50000"/>
                        </a:schemeClr>
                      </a:solidFill>
                      <a:prstDash val="solid"/>
                    </a:lnL>
                    <a:lnR w="12700" cmpd="sng">
                      <a:noFill/>
                      <a:prstDash val="solid"/>
                    </a:lnR>
                    <a:lnT w="6350" cap="flat" cmpd="sng" algn="ctr">
                      <a:solidFill>
                        <a:schemeClr val="tx1">
                          <a:lumMod val="50000"/>
                          <a:lumOff val="50000"/>
                        </a:schemeClr>
                      </a:solidFill>
                      <a:prstDash val="solid"/>
                    </a:lnT>
                    <a:lnB w="12700" cmpd="sng">
                      <a:noFill/>
                      <a:prstDash val="solid"/>
                    </a:lnB>
                    <a:solidFill>
                      <a:schemeClr val="bg1">
                        <a:lumMod val="85000"/>
                      </a:schemeClr>
                    </a:solidFill>
                  </a:tcPr>
                </a:tc>
                <a:extLst>
                  <a:ext uri="{0D108BD9-81ED-4DB2-BD59-A6C34878D82A}">
                    <a16:rowId xmlns:a16="http://schemas.microsoft.com/office/drawing/2014/main" val="137086513"/>
                  </a:ext>
                </a:extLst>
              </a:tr>
              <a:tr h="405683">
                <a:tc>
                  <a:txBody>
                    <a:bodyPr/>
                    <a:lstStyle/>
                    <a:p>
                      <a:pPr algn="ctr"/>
                      <a:r>
                        <a:rPr lang="en-GB" sz="900" cap="none" spc="0" dirty="0">
                          <a:solidFill>
                            <a:schemeClr val="tx1"/>
                          </a:solidFill>
                          <a:effectLst/>
                        </a:rPr>
                        <a:t>Bosnia and Herzegovina</a:t>
                      </a:r>
                      <a:endParaRPr lang="en-GB" sz="900" cap="none" spc="0" dirty="0">
                        <a:solidFill>
                          <a:schemeClr val="tx1"/>
                        </a:solidFill>
                        <a:effectLst/>
                        <a:latin typeface="Times New Roman" panose="02020603050405020304" pitchFamily="18" charset="0"/>
                      </a:endParaRPr>
                    </a:p>
                  </a:txBody>
                  <a:tcPr marL="80065" marR="46191" marT="61589" marB="61589">
                    <a:lnL w="19050" cap="flat" cmpd="sng" algn="ctr">
                      <a:solidFill>
                        <a:schemeClr val="tx1"/>
                      </a:solidFill>
                      <a:prstDash val="solid"/>
                    </a:lnL>
                    <a:lnR w="6350" cap="flat" cmpd="sng" algn="ctr">
                      <a:solidFill>
                        <a:schemeClr val="tx1">
                          <a:lumMod val="50000"/>
                          <a:lumOff val="50000"/>
                        </a:schemeClr>
                      </a:solidFill>
                      <a:prstDash val="solid"/>
                    </a:lnR>
                    <a:lnT w="12700" cmpd="sng">
                      <a:noFill/>
                      <a:prstDash val="solid"/>
                    </a:lnT>
                    <a:lnB w="6350" cap="flat" cmpd="sng" algn="ctr">
                      <a:solidFill>
                        <a:schemeClr val="tx1">
                          <a:lumMod val="50000"/>
                          <a:lumOff val="50000"/>
                        </a:schemeClr>
                      </a:solidFill>
                      <a:prstDash val="solid"/>
                    </a:lnB>
                    <a:noFill/>
                  </a:tcPr>
                </a:tc>
                <a:tc>
                  <a:txBody>
                    <a:bodyPr/>
                    <a:lstStyle/>
                    <a:p>
                      <a:pPr algn="ctr"/>
                      <a:r>
                        <a:rPr lang="en-GB" sz="900" cap="none" spc="0">
                          <a:solidFill>
                            <a:schemeClr val="tx1"/>
                          </a:solidFill>
                          <a:effectLst/>
                        </a:rPr>
                        <a:t>4,0</a:t>
                      </a:r>
                      <a:endParaRPr lang="en-GB" sz="900" cap="none" spc="0">
                        <a:solidFill>
                          <a:schemeClr val="tx1"/>
                        </a:solidFill>
                        <a:effectLst/>
                        <a:latin typeface="Times New Roman" panose="02020603050405020304" pitchFamily="18" charset="0"/>
                      </a:endParaRPr>
                    </a:p>
                  </a:txBody>
                  <a:tcPr marL="80065" marR="46191" marT="61589" marB="61589">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12700" cmpd="sng">
                      <a:noFill/>
                      <a:prstDash val="solid"/>
                    </a:lnT>
                    <a:lnB w="6350" cap="flat" cmpd="sng" algn="ctr">
                      <a:solidFill>
                        <a:schemeClr val="tx1">
                          <a:lumMod val="50000"/>
                          <a:lumOff val="50000"/>
                        </a:schemeClr>
                      </a:solidFill>
                      <a:prstDash val="solid"/>
                    </a:lnB>
                    <a:noFill/>
                  </a:tcPr>
                </a:tc>
                <a:tc>
                  <a:txBody>
                    <a:bodyPr/>
                    <a:lstStyle/>
                    <a:p>
                      <a:pPr algn="ctr"/>
                      <a:r>
                        <a:rPr lang="en-GB" sz="900" cap="none" spc="0">
                          <a:solidFill>
                            <a:schemeClr val="tx1"/>
                          </a:solidFill>
                          <a:effectLst/>
                        </a:rPr>
                        <a:t>7,2</a:t>
                      </a:r>
                      <a:endParaRPr lang="en-GB" sz="900" cap="none" spc="0">
                        <a:solidFill>
                          <a:schemeClr val="tx1"/>
                        </a:solidFill>
                        <a:effectLst/>
                        <a:latin typeface="Times New Roman" panose="02020603050405020304" pitchFamily="18" charset="0"/>
                      </a:endParaRPr>
                    </a:p>
                  </a:txBody>
                  <a:tcPr marL="80065" marR="46191" marT="61589" marB="61589">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12700" cmpd="sng">
                      <a:noFill/>
                      <a:prstDash val="solid"/>
                    </a:lnT>
                    <a:lnB w="6350" cap="flat" cmpd="sng" algn="ctr">
                      <a:solidFill>
                        <a:schemeClr val="tx1">
                          <a:lumMod val="50000"/>
                          <a:lumOff val="50000"/>
                        </a:schemeClr>
                      </a:solidFill>
                      <a:prstDash val="solid"/>
                    </a:lnB>
                    <a:noFill/>
                  </a:tcPr>
                </a:tc>
                <a:tc>
                  <a:txBody>
                    <a:bodyPr/>
                    <a:lstStyle/>
                    <a:p>
                      <a:pPr algn="ctr"/>
                      <a:r>
                        <a:rPr lang="en-GB" sz="900" cap="none" spc="0">
                          <a:solidFill>
                            <a:schemeClr val="tx1"/>
                          </a:solidFill>
                          <a:effectLst/>
                        </a:rPr>
                        <a:t>574</a:t>
                      </a:r>
                      <a:endParaRPr lang="en-GB" sz="900" cap="none" spc="0">
                        <a:solidFill>
                          <a:schemeClr val="tx1"/>
                        </a:solidFill>
                        <a:effectLst/>
                        <a:latin typeface="Times New Roman" panose="02020603050405020304" pitchFamily="18" charset="0"/>
                      </a:endParaRPr>
                    </a:p>
                  </a:txBody>
                  <a:tcPr marL="80065" marR="46191" marT="61589" marB="61589">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12700" cmpd="sng">
                      <a:noFill/>
                      <a:prstDash val="solid"/>
                    </a:lnT>
                    <a:lnB w="6350" cap="flat" cmpd="sng" algn="ctr">
                      <a:solidFill>
                        <a:schemeClr val="tx1">
                          <a:lumMod val="50000"/>
                          <a:lumOff val="50000"/>
                        </a:schemeClr>
                      </a:solidFill>
                      <a:prstDash val="solid"/>
                    </a:lnB>
                    <a:noFill/>
                  </a:tcPr>
                </a:tc>
                <a:tc>
                  <a:txBody>
                    <a:bodyPr/>
                    <a:lstStyle/>
                    <a:p>
                      <a:pPr algn="ctr"/>
                      <a:r>
                        <a:rPr lang="en-GB" sz="900" cap="none" spc="0">
                          <a:solidFill>
                            <a:schemeClr val="tx1"/>
                          </a:solidFill>
                          <a:effectLst/>
                        </a:rPr>
                        <a:t>0,001</a:t>
                      </a:r>
                      <a:endParaRPr lang="en-GB" sz="900" cap="none" spc="0">
                        <a:solidFill>
                          <a:schemeClr val="tx1"/>
                        </a:solidFill>
                        <a:effectLst/>
                        <a:latin typeface="Times New Roman" panose="02020603050405020304" pitchFamily="18" charset="0"/>
                      </a:endParaRPr>
                    </a:p>
                  </a:txBody>
                  <a:tcPr marL="80065" marR="46191" marT="61589" marB="61589">
                    <a:lnL w="6350" cap="flat" cmpd="sng" algn="ctr">
                      <a:solidFill>
                        <a:schemeClr val="tx1">
                          <a:lumMod val="50000"/>
                          <a:lumOff val="50000"/>
                        </a:schemeClr>
                      </a:solidFill>
                      <a:prstDash val="solid"/>
                    </a:lnL>
                    <a:lnR w="19050" cap="flat" cmpd="sng" algn="ctr">
                      <a:solidFill>
                        <a:schemeClr val="tx1"/>
                      </a:solidFill>
                      <a:prstDash val="solid"/>
                    </a:lnR>
                    <a:lnT w="12700" cmpd="sng">
                      <a:noFill/>
                      <a:prstDash val="solid"/>
                    </a:lnT>
                    <a:lnB w="6350" cap="flat" cmpd="sng" algn="ctr">
                      <a:solidFill>
                        <a:schemeClr val="tx1">
                          <a:lumMod val="50000"/>
                          <a:lumOff val="50000"/>
                        </a:schemeClr>
                      </a:solidFill>
                      <a:prstDash val="solid"/>
                    </a:lnB>
                    <a:noFill/>
                  </a:tcPr>
                </a:tc>
                <a:extLst>
                  <a:ext uri="{0D108BD9-81ED-4DB2-BD59-A6C34878D82A}">
                    <a16:rowId xmlns:a16="http://schemas.microsoft.com/office/drawing/2014/main" val="2708871565"/>
                  </a:ext>
                </a:extLst>
              </a:tr>
              <a:tr h="265699">
                <a:tc>
                  <a:txBody>
                    <a:bodyPr/>
                    <a:lstStyle/>
                    <a:p>
                      <a:pPr algn="ctr"/>
                      <a:r>
                        <a:rPr lang="en-GB" sz="900" cap="none" spc="0" dirty="0">
                          <a:solidFill>
                            <a:schemeClr val="tx1"/>
                          </a:solidFill>
                          <a:effectLst/>
                        </a:rPr>
                        <a:t>Croatia</a:t>
                      </a:r>
                      <a:endParaRPr lang="en-GB" sz="900" cap="none" spc="0" dirty="0">
                        <a:solidFill>
                          <a:schemeClr val="tx1"/>
                        </a:solidFill>
                        <a:effectLst/>
                        <a:latin typeface="Times New Roman" panose="02020603050405020304" pitchFamily="18" charset="0"/>
                      </a:endParaRPr>
                    </a:p>
                  </a:txBody>
                  <a:tcPr marL="80065" marR="46191" marT="61589" marB="61589">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lnT>
                    <a:lnB w="12700" cmpd="sng">
                      <a:noFill/>
                      <a:prstDash val="solid"/>
                    </a:lnB>
                    <a:solidFill>
                      <a:schemeClr val="bg1">
                        <a:lumMod val="85000"/>
                      </a:schemeClr>
                    </a:solidFill>
                  </a:tcPr>
                </a:tc>
                <a:tc>
                  <a:txBody>
                    <a:bodyPr/>
                    <a:lstStyle/>
                    <a:p>
                      <a:pPr algn="ctr"/>
                      <a:r>
                        <a:rPr lang="en-GB" sz="900" cap="none" spc="0">
                          <a:solidFill>
                            <a:schemeClr val="tx1"/>
                          </a:solidFill>
                          <a:effectLst/>
                        </a:rPr>
                        <a:t>3,3</a:t>
                      </a:r>
                      <a:endParaRPr lang="en-GB" sz="900" cap="none" spc="0">
                        <a:solidFill>
                          <a:schemeClr val="tx1"/>
                        </a:solidFill>
                        <a:effectLst/>
                        <a:latin typeface="Times New Roman" panose="02020603050405020304" pitchFamily="18" charset="0"/>
                      </a:endParaRPr>
                    </a:p>
                  </a:txBody>
                  <a:tcPr marL="80065" marR="46191" marT="61589" marB="61589">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lnT>
                    <a:lnB w="12700" cmpd="sng">
                      <a:noFill/>
                      <a:prstDash val="solid"/>
                    </a:lnB>
                    <a:solidFill>
                      <a:schemeClr val="bg1">
                        <a:lumMod val="85000"/>
                      </a:schemeClr>
                    </a:solidFill>
                  </a:tcPr>
                </a:tc>
                <a:tc>
                  <a:txBody>
                    <a:bodyPr/>
                    <a:lstStyle/>
                    <a:p>
                      <a:pPr algn="ctr"/>
                      <a:r>
                        <a:rPr lang="en-GB" sz="900" cap="none" spc="0">
                          <a:solidFill>
                            <a:schemeClr val="tx1"/>
                          </a:solidFill>
                          <a:effectLst/>
                        </a:rPr>
                        <a:t>3,8</a:t>
                      </a:r>
                      <a:endParaRPr lang="en-GB" sz="900" cap="none" spc="0">
                        <a:solidFill>
                          <a:schemeClr val="tx1"/>
                        </a:solidFill>
                        <a:effectLst/>
                        <a:latin typeface="Times New Roman" panose="02020603050405020304" pitchFamily="18" charset="0"/>
                      </a:endParaRPr>
                    </a:p>
                  </a:txBody>
                  <a:tcPr marL="80065" marR="46191" marT="61589" marB="61589">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lnT>
                    <a:lnB w="12700" cmpd="sng">
                      <a:noFill/>
                      <a:prstDash val="solid"/>
                    </a:lnB>
                    <a:solidFill>
                      <a:schemeClr val="bg1">
                        <a:lumMod val="85000"/>
                      </a:schemeClr>
                    </a:solidFill>
                  </a:tcPr>
                </a:tc>
                <a:tc>
                  <a:txBody>
                    <a:bodyPr/>
                    <a:lstStyle/>
                    <a:p>
                      <a:pPr algn="ctr"/>
                      <a:r>
                        <a:rPr lang="en-GB" sz="900" cap="none" spc="0">
                          <a:solidFill>
                            <a:schemeClr val="tx1"/>
                          </a:solidFill>
                          <a:effectLst/>
                        </a:rPr>
                        <a:t>364</a:t>
                      </a:r>
                      <a:endParaRPr lang="en-GB" sz="900" cap="none" spc="0">
                        <a:solidFill>
                          <a:schemeClr val="tx1"/>
                        </a:solidFill>
                        <a:effectLst/>
                        <a:latin typeface="Times New Roman" panose="02020603050405020304" pitchFamily="18" charset="0"/>
                      </a:endParaRPr>
                    </a:p>
                  </a:txBody>
                  <a:tcPr marL="80065" marR="46191" marT="61589" marB="61589">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lnT>
                    <a:lnB w="12700" cmpd="sng">
                      <a:noFill/>
                      <a:prstDash val="solid"/>
                    </a:lnB>
                    <a:solidFill>
                      <a:schemeClr val="bg1">
                        <a:lumMod val="85000"/>
                      </a:schemeClr>
                    </a:solidFill>
                  </a:tcPr>
                </a:tc>
                <a:tc>
                  <a:txBody>
                    <a:bodyPr/>
                    <a:lstStyle/>
                    <a:p>
                      <a:pPr algn="ctr"/>
                      <a:r>
                        <a:rPr lang="en-GB" sz="900" cap="none" spc="0">
                          <a:solidFill>
                            <a:schemeClr val="tx1"/>
                          </a:solidFill>
                          <a:effectLst/>
                        </a:rPr>
                        <a:t>NA</a:t>
                      </a:r>
                      <a:endParaRPr lang="en-GB" sz="900" cap="none" spc="0">
                        <a:solidFill>
                          <a:schemeClr val="tx1"/>
                        </a:solidFill>
                        <a:effectLst/>
                        <a:latin typeface="Times New Roman" panose="02020603050405020304" pitchFamily="18" charset="0"/>
                      </a:endParaRPr>
                    </a:p>
                  </a:txBody>
                  <a:tcPr marL="80065" marR="46191" marT="61589" marB="61589">
                    <a:lnL w="6350" cap="flat" cmpd="sng" algn="ctr">
                      <a:solidFill>
                        <a:schemeClr val="tx1">
                          <a:lumMod val="50000"/>
                          <a:lumOff val="50000"/>
                        </a:schemeClr>
                      </a:solidFill>
                      <a:prstDash val="solid"/>
                    </a:lnL>
                    <a:lnR w="12700" cmpd="sng">
                      <a:noFill/>
                      <a:prstDash val="solid"/>
                    </a:lnR>
                    <a:lnT w="6350" cap="flat" cmpd="sng" algn="ctr">
                      <a:solidFill>
                        <a:schemeClr val="tx1">
                          <a:lumMod val="50000"/>
                          <a:lumOff val="50000"/>
                        </a:schemeClr>
                      </a:solidFill>
                      <a:prstDash val="solid"/>
                    </a:lnT>
                    <a:lnB w="12700" cmpd="sng">
                      <a:noFill/>
                      <a:prstDash val="solid"/>
                    </a:lnB>
                    <a:solidFill>
                      <a:schemeClr val="bg1">
                        <a:lumMod val="85000"/>
                      </a:schemeClr>
                    </a:solidFill>
                  </a:tcPr>
                </a:tc>
                <a:extLst>
                  <a:ext uri="{0D108BD9-81ED-4DB2-BD59-A6C34878D82A}">
                    <a16:rowId xmlns:a16="http://schemas.microsoft.com/office/drawing/2014/main" val="164393231"/>
                  </a:ext>
                </a:extLst>
              </a:tr>
              <a:tr h="265699">
                <a:tc>
                  <a:txBody>
                    <a:bodyPr/>
                    <a:lstStyle/>
                    <a:p>
                      <a:pPr algn="ctr"/>
                      <a:r>
                        <a:rPr lang="en-GB" sz="900" cap="none" spc="0" dirty="0">
                          <a:solidFill>
                            <a:schemeClr val="tx1"/>
                          </a:solidFill>
                          <a:effectLst/>
                        </a:rPr>
                        <a:t>Italy </a:t>
                      </a:r>
                      <a:endParaRPr lang="en-GB" sz="900" cap="none" spc="0" dirty="0">
                        <a:solidFill>
                          <a:schemeClr val="tx1"/>
                        </a:solidFill>
                        <a:effectLst/>
                        <a:latin typeface="Times New Roman" panose="02020603050405020304" pitchFamily="18" charset="0"/>
                      </a:endParaRPr>
                    </a:p>
                  </a:txBody>
                  <a:tcPr marL="80065" marR="46191" marT="61589" marB="61589">
                    <a:lnL w="19050" cap="flat" cmpd="sng" algn="ctr">
                      <a:solidFill>
                        <a:schemeClr val="tx1"/>
                      </a:solidFill>
                      <a:prstDash val="solid"/>
                    </a:lnL>
                    <a:lnR w="6350" cap="flat" cmpd="sng" algn="ctr">
                      <a:solidFill>
                        <a:schemeClr val="tx1">
                          <a:lumMod val="50000"/>
                          <a:lumOff val="50000"/>
                        </a:schemeClr>
                      </a:solidFill>
                      <a:prstDash val="solid"/>
                    </a:lnR>
                    <a:lnT w="12700" cmpd="sng">
                      <a:noFill/>
                      <a:prstDash val="solid"/>
                    </a:lnT>
                    <a:lnB w="6350" cap="flat" cmpd="sng" algn="ctr">
                      <a:solidFill>
                        <a:schemeClr val="tx1">
                          <a:lumMod val="50000"/>
                          <a:lumOff val="50000"/>
                        </a:schemeClr>
                      </a:solidFill>
                      <a:prstDash val="solid"/>
                    </a:lnB>
                    <a:noFill/>
                  </a:tcPr>
                </a:tc>
                <a:tc>
                  <a:txBody>
                    <a:bodyPr/>
                    <a:lstStyle/>
                    <a:p>
                      <a:pPr algn="ctr"/>
                      <a:r>
                        <a:rPr lang="en-GB" sz="900" cap="none" spc="0">
                          <a:solidFill>
                            <a:schemeClr val="tx1"/>
                          </a:solidFill>
                          <a:effectLst/>
                        </a:rPr>
                        <a:t>2,6</a:t>
                      </a:r>
                      <a:endParaRPr lang="en-GB" sz="900" cap="none" spc="0">
                        <a:solidFill>
                          <a:schemeClr val="tx1"/>
                        </a:solidFill>
                        <a:effectLst/>
                        <a:latin typeface="Times New Roman" panose="02020603050405020304" pitchFamily="18" charset="0"/>
                      </a:endParaRPr>
                    </a:p>
                  </a:txBody>
                  <a:tcPr marL="80065" marR="46191" marT="61589" marB="61589">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12700" cmpd="sng">
                      <a:noFill/>
                      <a:prstDash val="solid"/>
                    </a:lnT>
                    <a:lnB w="6350" cap="flat" cmpd="sng" algn="ctr">
                      <a:solidFill>
                        <a:schemeClr val="tx1">
                          <a:lumMod val="50000"/>
                          <a:lumOff val="50000"/>
                        </a:schemeClr>
                      </a:solidFill>
                      <a:prstDash val="solid"/>
                    </a:lnB>
                    <a:noFill/>
                  </a:tcPr>
                </a:tc>
                <a:tc>
                  <a:txBody>
                    <a:bodyPr/>
                    <a:lstStyle/>
                    <a:p>
                      <a:pPr algn="ctr"/>
                      <a:r>
                        <a:rPr lang="en-GB" sz="900" cap="none" spc="0">
                          <a:solidFill>
                            <a:schemeClr val="tx1"/>
                          </a:solidFill>
                          <a:effectLst/>
                        </a:rPr>
                        <a:t>4,1</a:t>
                      </a:r>
                      <a:endParaRPr lang="en-GB" sz="900" cap="none" spc="0">
                        <a:solidFill>
                          <a:schemeClr val="tx1"/>
                        </a:solidFill>
                        <a:effectLst/>
                        <a:latin typeface="Times New Roman" panose="02020603050405020304" pitchFamily="18" charset="0"/>
                      </a:endParaRPr>
                    </a:p>
                  </a:txBody>
                  <a:tcPr marL="80065" marR="46191" marT="61589" marB="61589">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12700" cmpd="sng">
                      <a:noFill/>
                      <a:prstDash val="solid"/>
                    </a:lnT>
                    <a:lnB w="6350" cap="flat" cmpd="sng" algn="ctr">
                      <a:solidFill>
                        <a:schemeClr val="tx1">
                          <a:lumMod val="50000"/>
                          <a:lumOff val="50000"/>
                        </a:schemeClr>
                      </a:solidFill>
                      <a:prstDash val="solid"/>
                    </a:lnB>
                    <a:noFill/>
                  </a:tcPr>
                </a:tc>
                <a:tc>
                  <a:txBody>
                    <a:bodyPr/>
                    <a:lstStyle/>
                    <a:p>
                      <a:pPr algn="ctr"/>
                      <a:r>
                        <a:rPr lang="en-GB" sz="900" cap="none" spc="0">
                          <a:solidFill>
                            <a:schemeClr val="tx1"/>
                          </a:solidFill>
                          <a:effectLst/>
                        </a:rPr>
                        <a:t>514</a:t>
                      </a:r>
                      <a:endParaRPr lang="en-GB" sz="900" cap="none" spc="0">
                        <a:solidFill>
                          <a:schemeClr val="tx1"/>
                        </a:solidFill>
                        <a:effectLst/>
                        <a:latin typeface="Times New Roman" panose="02020603050405020304" pitchFamily="18" charset="0"/>
                      </a:endParaRPr>
                    </a:p>
                  </a:txBody>
                  <a:tcPr marL="80065" marR="46191" marT="61589" marB="61589">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12700" cmpd="sng">
                      <a:noFill/>
                      <a:prstDash val="solid"/>
                    </a:lnT>
                    <a:lnB w="6350" cap="flat" cmpd="sng" algn="ctr">
                      <a:solidFill>
                        <a:schemeClr val="tx1">
                          <a:lumMod val="50000"/>
                          <a:lumOff val="50000"/>
                        </a:schemeClr>
                      </a:solidFill>
                      <a:prstDash val="solid"/>
                    </a:lnB>
                    <a:noFill/>
                  </a:tcPr>
                </a:tc>
                <a:tc>
                  <a:txBody>
                    <a:bodyPr/>
                    <a:lstStyle/>
                    <a:p>
                      <a:pPr algn="ctr"/>
                      <a:r>
                        <a:rPr lang="en-GB" sz="900" cap="none" spc="0">
                          <a:solidFill>
                            <a:schemeClr val="tx1"/>
                          </a:solidFill>
                          <a:effectLst/>
                        </a:rPr>
                        <a:t>0,24</a:t>
                      </a:r>
                      <a:endParaRPr lang="en-GB" sz="900" cap="none" spc="0">
                        <a:solidFill>
                          <a:schemeClr val="tx1"/>
                        </a:solidFill>
                        <a:effectLst/>
                        <a:latin typeface="Times New Roman" panose="02020603050405020304" pitchFamily="18" charset="0"/>
                      </a:endParaRPr>
                    </a:p>
                  </a:txBody>
                  <a:tcPr marL="80065" marR="46191" marT="61589" marB="61589">
                    <a:lnL w="6350" cap="flat" cmpd="sng" algn="ctr">
                      <a:solidFill>
                        <a:schemeClr val="tx1">
                          <a:lumMod val="50000"/>
                          <a:lumOff val="50000"/>
                        </a:schemeClr>
                      </a:solidFill>
                      <a:prstDash val="solid"/>
                    </a:lnL>
                    <a:lnR w="19050" cap="flat" cmpd="sng" algn="ctr">
                      <a:solidFill>
                        <a:schemeClr val="tx1"/>
                      </a:solidFill>
                      <a:prstDash val="solid"/>
                    </a:lnR>
                    <a:lnT w="12700" cmpd="sng">
                      <a:noFill/>
                      <a:prstDash val="solid"/>
                    </a:lnT>
                    <a:lnB w="6350" cap="flat" cmpd="sng" algn="ctr">
                      <a:solidFill>
                        <a:schemeClr val="tx1">
                          <a:lumMod val="50000"/>
                          <a:lumOff val="50000"/>
                        </a:schemeClr>
                      </a:solidFill>
                      <a:prstDash val="solid"/>
                    </a:lnB>
                    <a:noFill/>
                  </a:tcPr>
                </a:tc>
                <a:extLst>
                  <a:ext uri="{0D108BD9-81ED-4DB2-BD59-A6C34878D82A}">
                    <a16:rowId xmlns:a16="http://schemas.microsoft.com/office/drawing/2014/main" val="37833479"/>
                  </a:ext>
                </a:extLst>
              </a:tr>
              <a:tr h="265699">
                <a:tc>
                  <a:txBody>
                    <a:bodyPr/>
                    <a:lstStyle/>
                    <a:p>
                      <a:pPr algn="ctr"/>
                      <a:r>
                        <a:rPr lang="en-GB" sz="900" cap="none" spc="0" dirty="0">
                          <a:solidFill>
                            <a:schemeClr val="tx1"/>
                          </a:solidFill>
                          <a:effectLst/>
                        </a:rPr>
                        <a:t>Slovenia</a:t>
                      </a:r>
                      <a:endParaRPr lang="en-GB" sz="900" cap="none" spc="0" dirty="0">
                        <a:solidFill>
                          <a:schemeClr val="tx1"/>
                        </a:solidFill>
                        <a:effectLst/>
                        <a:latin typeface="Times New Roman" panose="02020603050405020304" pitchFamily="18" charset="0"/>
                      </a:endParaRPr>
                    </a:p>
                  </a:txBody>
                  <a:tcPr marL="80065" marR="46191" marT="61589" marB="61589">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lnT>
                    <a:lnB w="12700" cmpd="sng">
                      <a:noFill/>
                      <a:prstDash val="solid"/>
                    </a:lnB>
                    <a:solidFill>
                      <a:schemeClr val="bg1">
                        <a:lumMod val="85000"/>
                      </a:schemeClr>
                    </a:solidFill>
                  </a:tcPr>
                </a:tc>
                <a:tc>
                  <a:txBody>
                    <a:bodyPr/>
                    <a:lstStyle/>
                    <a:p>
                      <a:pPr algn="ctr"/>
                      <a:r>
                        <a:rPr lang="en-GB" sz="900" cap="none" spc="0">
                          <a:solidFill>
                            <a:schemeClr val="tx1"/>
                          </a:solidFill>
                          <a:effectLst/>
                        </a:rPr>
                        <a:t>2,5</a:t>
                      </a:r>
                      <a:endParaRPr lang="en-GB" sz="900" cap="none" spc="0">
                        <a:solidFill>
                          <a:schemeClr val="tx1"/>
                        </a:solidFill>
                        <a:effectLst/>
                        <a:latin typeface="Times New Roman" panose="02020603050405020304" pitchFamily="18" charset="0"/>
                      </a:endParaRPr>
                    </a:p>
                  </a:txBody>
                  <a:tcPr marL="80065" marR="46191" marT="61589" marB="61589">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lnT>
                    <a:lnB w="12700" cmpd="sng">
                      <a:noFill/>
                      <a:prstDash val="solid"/>
                    </a:lnB>
                    <a:solidFill>
                      <a:schemeClr val="bg1">
                        <a:lumMod val="85000"/>
                      </a:schemeClr>
                    </a:solidFill>
                  </a:tcPr>
                </a:tc>
                <a:tc>
                  <a:txBody>
                    <a:bodyPr/>
                    <a:lstStyle/>
                    <a:p>
                      <a:pPr algn="ctr"/>
                      <a:r>
                        <a:rPr lang="en-GB" sz="900" cap="none" spc="0">
                          <a:solidFill>
                            <a:schemeClr val="tx1"/>
                          </a:solidFill>
                          <a:effectLst/>
                        </a:rPr>
                        <a:t>2,0</a:t>
                      </a:r>
                      <a:endParaRPr lang="en-GB" sz="900" cap="none" spc="0">
                        <a:solidFill>
                          <a:schemeClr val="tx1"/>
                        </a:solidFill>
                        <a:effectLst/>
                        <a:latin typeface="Times New Roman" panose="02020603050405020304" pitchFamily="18" charset="0"/>
                      </a:endParaRPr>
                    </a:p>
                  </a:txBody>
                  <a:tcPr marL="80065" marR="46191" marT="61589" marB="61589">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lnT>
                    <a:lnB w="12700" cmpd="sng">
                      <a:noFill/>
                      <a:prstDash val="solid"/>
                    </a:lnB>
                    <a:solidFill>
                      <a:schemeClr val="bg1">
                        <a:lumMod val="85000"/>
                      </a:schemeClr>
                    </a:solidFill>
                  </a:tcPr>
                </a:tc>
                <a:tc>
                  <a:txBody>
                    <a:bodyPr/>
                    <a:lstStyle/>
                    <a:p>
                      <a:pPr algn="ctr"/>
                      <a:r>
                        <a:rPr lang="en-GB" sz="900" cap="none" spc="0">
                          <a:solidFill>
                            <a:schemeClr val="tx1"/>
                          </a:solidFill>
                          <a:effectLst/>
                        </a:rPr>
                        <a:t>280</a:t>
                      </a:r>
                      <a:endParaRPr lang="en-GB" sz="900" cap="none" spc="0">
                        <a:solidFill>
                          <a:schemeClr val="tx1"/>
                        </a:solidFill>
                        <a:effectLst/>
                        <a:latin typeface="Times New Roman" panose="02020603050405020304" pitchFamily="18" charset="0"/>
                      </a:endParaRPr>
                    </a:p>
                  </a:txBody>
                  <a:tcPr marL="80065" marR="46191" marT="61589" marB="61589">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lnT>
                    <a:lnB w="12700" cmpd="sng">
                      <a:noFill/>
                      <a:prstDash val="solid"/>
                    </a:lnB>
                    <a:solidFill>
                      <a:schemeClr val="bg1">
                        <a:lumMod val="85000"/>
                      </a:schemeClr>
                    </a:solidFill>
                  </a:tcPr>
                </a:tc>
                <a:tc>
                  <a:txBody>
                    <a:bodyPr/>
                    <a:lstStyle/>
                    <a:p>
                      <a:pPr algn="ctr"/>
                      <a:r>
                        <a:rPr lang="en-GB" sz="900" cap="none" spc="0">
                          <a:solidFill>
                            <a:schemeClr val="tx1"/>
                          </a:solidFill>
                          <a:effectLst/>
                        </a:rPr>
                        <a:t>NA</a:t>
                      </a:r>
                      <a:endParaRPr lang="en-GB" sz="900" cap="none" spc="0">
                        <a:solidFill>
                          <a:schemeClr val="tx1"/>
                        </a:solidFill>
                        <a:effectLst/>
                        <a:latin typeface="Times New Roman" panose="02020603050405020304" pitchFamily="18" charset="0"/>
                      </a:endParaRPr>
                    </a:p>
                  </a:txBody>
                  <a:tcPr marL="80065" marR="46191" marT="61589" marB="61589">
                    <a:lnL w="6350" cap="flat" cmpd="sng" algn="ctr">
                      <a:solidFill>
                        <a:schemeClr val="tx1">
                          <a:lumMod val="50000"/>
                          <a:lumOff val="50000"/>
                        </a:schemeClr>
                      </a:solidFill>
                      <a:prstDash val="solid"/>
                    </a:lnL>
                    <a:lnR w="12700" cmpd="sng">
                      <a:noFill/>
                      <a:prstDash val="solid"/>
                    </a:lnR>
                    <a:lnT w="6350" cap="flat" cmpd="sng" algn="ctr">
                      <a:solidFill>
                        <a:schemeClr val="tx1">
                          <a:lumMod val="50000"/>
                          <a:lumOff val="50000"/>
                        </a:schemeClr>
                      </a:solidFill>
                      <a:prstDash val="solid"/>
                    </a:lnT>
                    <a:lnB w="12700" cmpd="sng">
                      <a:noFill/>
                      <a:prstDash val="solid"/>
                    </a:lnB>
                    <a:solidFill>
                      <a:schemeClr val="bg1">
                        <a:lumMod val="85000"/>
                      </a:schemeClr>
                    </a:solidFill>
                  </a:tcPr>
                </a:tc>
                <a:extLst>
                  <a:ext uri="{0D108BD9-81ED-4DB2-BD59-A6C34878D82A}">
                    <a16:rowId xmlns:a16="http://schemas.microsoft.com/office/drawing/2014/main" val="339108649"/>
                  </a:ext>
                </a:extLst>
              </a:tr>
              <a:tr h="405683">
                <a:tc>
                  <a:txBody>
                    <a:bodyPr/>
                    <a:lstStyle/>
                    <a:p>
                      <a:pPr algn="ctr"/>
                      <a:r>
                        <a:rPr lang="en-GB" sz="900" cap="none" spc="0" dirty="0">
                          <a:solidFill>
                            <a:schemeClr val="tx1"/>
                          </a:solidFill>
                          <a:effectLst/>
                        </a:rPr>
                        <a:t>Average </a:t>
                      </a:r>
                      <a:r>
                        <a:rPr lang="en-GB" sz="900" cap="none" spc="0" dirty="0" err="1">
                          <a:solidFill>
                            <a:schemeClr val="tx1"/>
                          </a:solidFill>
                          <a:effectLst/>
                        </a:rPr>
                        <a:t>CoE</a:t>
                      </a:r>
                      <a:r>
                        <a:rPr lang="en-GB" sz="900" cap="none" spc="0" dirty="0">
                          <a:solidFill>
                            <a:schemeClr val="tx1"/>
                          </a:solidFill>
                          <a:effectLst/>
                        </a:rPr>
                        <a:t> Member States</a:t>
                      </a:r>
                      <a:endParaRPr lang="en-GB" sz="900" cap="none" spc="0" dirty="0">
                        <a:solidFill>
                          <a:schemeClr val="tx1"/>
                        </a:solidFill>
                        <a:effectLst/>
                        <a:latin typeface="Times New Roman" panose="02020603050405020304" pitchFamily="18" charset="0"/>
                      </a:endParaRPr>
                    </a:p>
                  </a:txBody>
                  <a:tcPr marL="80065" marR="46191" marT="61589" marB="61589">
                    <a:lnL w="19050" cap="flat" cmpd="sng" algn="ctr">
                      <a:solidFill>
                        <a:schemeClr val="tx1"/>
                      </a:solidFill>
                      <a:prstDash val="solid"/>
                    </a:lnL>
                    <a:lnR w="6350" cap="flat" cmpd="sng" algn="ctr">
                      <a:solidFill>
                        <a:schemeClr val="tx1">
                          <a:lumMod val="50000"/>
                          <a:lumOff val="50000"/>
                        </a:schemeClr>
                      </a:solidFill>
                      <a:prstDash val="solid"/>
                    </a:lnR>
                    <a:lnT w="12700" cmpd="sng">
                      <a:noFill/>
                      <a:prstDash val="solid"/>
                    </a:lnT>
                    <a:lnB w="6350" cap="flat" cmpd="sng" algn="ctr">
                      <a:solidFill>
                        <a:schemeClr val="tx1">
                          <a:lumMod val="50000"/>
                          <a:lumOff val="50000"/>
                        </a:schemeClr>
                      </a:solidFill>
                      <a:prstDash val="solid"/>
                    </a:lnB>
                    <a:noFill/>
                  </a:tcPr>
                </a:tc>
                <a:tc>
                  <a:txBody>
                    <a:bodyPr/>
                    <a:lstStyle/>
                    <a:p>
                      <a:pPr algn="ctr"/>
                      <a:r>
                        <a:rPr lang="en-GB" sz="900" cap="none" spc="0">
                          <a:solidFill>
                            <a:schemeClr val="tx1"/>
                          </a:solidFill>
                          <a:effectLst/>
                        </a:rPr>
                        <a:t>2,5</a:t>
                      </a:r>
                      <a:endParaRPr lang="en-GB" sz="900" cap="none" spc="0">
                        <a:solidFill>
                          <a:schemeClr val="tx1"/>
                        </a:solidFill>
                        <a:effectLst/>
                        <a:latin typeface="Times New Roman" panose="02020603050405020304" pitchFamily="18" charset="0"/>
                      </a:endParaRPr>
                    </a:p>
                  </a:txBody>
                  <a:tcPr marL="80065" marR="46191" marT="61589" marB="61589">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12700" cmpd="sng">
                      <a:noFill/>
                      <a:prstDash val="solid"/>
                    </a:lnT>
                    <a:lnB w="6350" cap="flat" cmpd="sng" algn="ctr">
                      <a:solidFill>
                        <a:schemeClr val="tx1">
                          <a:lumMod val="50000"/>
                          <a:lumOff val="50000"/>
                        </a:schemeClr>
                      </a:solidFill>
                      <a:prstDash val="solid"/>
                    </a:lnB>
                    <a:noFill/>
                  </a:tcPr>
                </a:tc>
                <a:tc>
                  <a:txBody>
                    <a:bodyPr/>
                    <a:lstStyle/>
                    <a:p>
                      <a:pPr algn="ctr"/>
                      <a:r>
                        <a:rPr lang="en-GB" sz="900" cap="none" spc="0">
                          <a:solidFill>
                            <a:schemeClr val="tx1"/>
                          </a:solidFill>
                          <a:effectLst/>
                        </a:rPr>
                        <a:t>1,6</a:t>
                      </a:r>
                      <a:endParaRPr lang="en-GB" sz="900" cap="none" spc="0">
                        <a:solidFill>
                          <a:schemeClr val="tx1"/>
                        </a:solidFill>
                        <a:effectLst/>
                        <a:latin typeface="Times New Roman" panose="02020603050405020304" pitchFamily="18" charset="0"/>
                      </a:endParaRPr>
                    </a:p>
                  </a:txBody>
                  <a:tcPr marL="80065" marR="46191" marT="61589" marB="61589">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12700" cmpd="sng">
                      <a:noFill/>
                      <a:prstDash val="solid"/>
                    </a:lnT>
                    <a:lnB w="6350" cap="flat" cmpd="sng" algn="ctr">
                      <a:solidFill>
                        <a:schemeClr val="tx1">
                          <a:lumMod val="50000"/>
                          <a:lumOff val="50000"/>
                        </a:schemeClr>
                      </a:solidFill>
                      <a:prstDash val="solid"/>
                    </a:lnB>
                    <a:noFill/>
                  </a:tcPr>
                </a:tc>
                <a:tc>
                  <a:txBody>
                    <a:bodyPr/>
                    <a:lstStyle/>
                    <a:p>
                      <a:pPr algn="ctr"/>
                      <a:r>
                        <a:rPr lang="en-GB" sz="900" cap="none" spc="0">
                          <a:solidFill>
                            <a:schemeClr val="tx1"/>
                          </a:solidFill>
                          <a:effectLst/>
                        </a:rPr>
                        <a:t>233</a:t>
                      </a:r>
                      <a:endParaRPr lang="en-GB" sz="900" cap="none" spc="0">
                        <a:solidFill>
                          <a:schemeClr val="tx1"/>
                        </a:solidFill>
                        <a:effectLst/>
                        <a:latin typeface="Times New Roman" panose="02020603050405020304" pitchFamily="18" charset="0"/>
                      </a:endParaRPr>
                    </a:p>
                  </a:txBody>
                  <a:tcPr marL="80065" marR="46191" marT="61589" marB="61589">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12700" cmpd="sng">
                      <a:noFill/>
                      <a:prstDash val="solid"/>
                    </a:lnT>
                    <a:lnB w="6350" cap="flat" cmpd="sng" algn="ctr">
                      <a:solidFill>
                        <a:schemeClr val="tx1">
                          <a:lumMod val="50000"/>
                          <a:lumOff val="50000"/>
                        </a:schemeClr>
                      </a:solidFill>
                      <a:prstDash val="solid"/>
                    </a:lnB>
                    <a:noFill/>
                  </a:tcPr>
                </a:tc>
                <a:tc>
                  <a:txBody>
                    <a:bodyPr/>
                    <a:lstStyle/>
                    <a:p>
                      <a:pPr algn="ctr"/>
                      <a:r>
                        <a:rPr lang="en-GB" sz="900" cap="none" spc="0">
                          <a:solidFill>
                            <a:schemeClr val="tx1"/>
                          </a:solidFill>
                          <a:effectLst/>
                        </a:rPr>
                        <a:t>NA</a:t>
                      </a:r>
                      <a:endParaRPr lang="en-GB" sz="900" cap="none" spc="0">
                        <a:solidFill>
                          <a:schemeClr val="tx1"/>
                        </a:solidFill>
                        <a:effectLst/>
                        <a:latin typeface="Times New Roman" panose="02020603050405020304" pitchFamily="18" charset="0"/>
                      </a:endParaRPr>
                    </a:p>
                  </a:txBody>
                  <a:tcPr marL="80065" marR="46191" marT="61589" marB="61589">
                    <a:lnL w="6350" cap="flat" cmpd="sng" algn="ctr">
                      <a:solidFill>
                        <a:schemeClr val="tx1">
                          <a:lumMod val="50000"/>
                          <a:lumOff val="50000"/>
                        </a:schemeClr>
                      </a:solidFill>
                      <a:prstDash val="solid"/>
                    </a:lnL>
                    <a:lnR w="19050" cap="flat" cmpd="sng" algn="ctr">
                      <a:solidFill>
                        <a:schemeClr val="tx1"/>
                      </a:solidFill>
                      <a:prstDash val="solid"/>
                    </a:lnR>
                    <a:lnT w="12700" cmpd="sng">
                      <a:noFill/>
                      <a:prstDash val="solid"/>
                    </a:lnT>
                    <a:lnB w="6350" cap="flat" cmpd="sng" algn="ctr">
                      <a:solidFill>
                        <a:schemeClr val="tx1">
                          <a:lumMod val="50000"/>
                          <a:lumOff val="50000"/>
                        </a:schemeClr>
                      </a:solidFill>
                      <a:prstDash val="solid"/>
                    </a:lnB>
                    <a:noFill/>
                  </a:tcPr>
                </a:tc>
                <a:extLst>
                  <a:ext uri="{0D108BD9-81ED-4DB2-BD59-A6C34878D82A}">
                    <a16:rowId xmlns:a16="http://schemas.microsoft.com/office/drawing/2014/main" val="4124342656"/>
                  </a:ext>
                </a:extLst>
              </a:tr>
              <a:tr h="265699">
                <a:tc>
                  <a:txBody>
                    <a:bodyPr/>
                    <a:lstStyle/>
                    <a:p>
                      <a:pPr algn="ctr"/>
                      <a:r>
                        <a:rPr lang="en-GB" sz="900" cap="none" spc="0" dirty="0">
                          <a:solidFill>
                            <a:schemeClr val="tx1"/>
                          </a:solidFill>
                          <a:effectLst/>
                        </a:rPr>
                        <a:t>Turkey </a:t>
                      </a:r>
                      <a:endParaRPr lang="en-GB" sz="900" cap="none" spc="0" dirty="0">
                        <a:solidFill>
                          <a:schemeClr val="tx1"/>
                        </a:solidFill>
                        <a:effectLst/>
                        <a:latin typeface="Times New Roman" panose="02020603050405020304" pitchFamily="18" charset="0"/>
                      </a:endParaRPr>
                    </a:p>
                  </a:txBody>
                  <a:tcPr marL="80065" marR="46191" marT="61589" marB="61589">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lnT>
                    <a:lnB w="12700" cmpd="sng">
                      <a:noFill/>
                      <a:prstDash val="solid"/>
                    </a:lnB>
                    <a:solidFill>
                      <a:schemeClr val="bg1">
                        <a:lumMod val="85000"/>
                      </a:schemeClr>
                    </a:solidFill>
                  </a:tcPr>
                </a:tc>
                <a:tc>
                  <a:txBody>
                    <a:bodyPr/>
                    <a:lstStyle/>
                    <a:p>
                      <a:pPr algn="ctr"/>
                      <a:r>
                        <a:rPr lang="en-GB" sz="900" cap="none" spc="0">
                          <a:solidFill>
                            <a:schemeClr val="tx1"/>
                          </a:solidFill>
                          <a:effectLst/>
                        </a:rPr>
                        <a:t>2,4</a:t>
                      </a:r>
                      <a:endParaRPr lang="en-GB" sz="900" cap="none" spc="0">
                        <a:solidFill>
                          <a:schemeClr val="tx1"/>
                        </a:solidFill>
                        <a:effectLst/>
                        <a:latin typeface="Times New Roman" panose="02020603050405020304" pitchFamily="18" charset="0"/>
                      </a:endParaRPr>
                    </a:p>
                  </a:txBody>
                  <a:tcPr marL="80065" marR="46191" marT="61589" marB="61589">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lnT>
                    <a:lnB w="12700" cmpd="sng">
                      <a:noFill/>
                      <a:prstDash val="solid"/>
                    </a:lnB>
                    <a:solidFill>
                      <a:schemeClr val="bg1">
                        <a:lumMod val="85000"/>
                      </a:schemeClr>
                    </a:solidFill>
                  </a:tcPr>
                </a:tc>
                <a:tc>
                  <a:txBody>
                    <a:bodyPr/>
                    <a:lstStyle/>
                    <a:p>
                      <a:pPr algn="ctr"/>
                      <a:r>
                        <a:rPr lang="en-GB" sz="900" cap="none" spc="0">
                          <a:solidFill>
                            <a:schemeClr val="tx1"/>
                          </a:solidFill>
                          <a:effectLst/>
                        </a:rPr>
                        <a:t>2,2</a:t>
                      </a:r>
                      <a:endParaRPr lang="en-GB" sz="900" cap="none" spc="0">
                        <a:solidFill>
                          <a:schemeClr val="tx1"/>
                        </a:solidFill>
                        <a:effectLst/>
                        <a:latin typeface="Times New Roman" panose="02020603050405020304" pitchFamily="18" charset="0"/>
                      </a:endParaRPr>
                    </a:p>
                  </a:txBody>
                  <a:tcPr marL="80065" marR="46191" marT="61589" marB="61589">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lnT>
                    <a:lnB w="12700" cmpd="sng">
                      <a:noFill/>
                      <a:prstDash val="solid"/>
                    </a:lnB>
                    <a:solidFill>
                      <a:schemeClr val="bg1">
                        <a:lumMod val="85000"/>
                      </a:schemeClr>
                    </a:solidFill>
                  </a:tcPr>
                </a:tc>
                <a:tc>
                  <a:txBody>
                    <a:bodyPr/>
                    <a:lstStyle/>
                    <a:p>
                      <a:pPr algn="ctr"/>
                      <a:r>
                        <a:rPr lang="en-GB" sz="900" cap="none" spc="0">
                          <a:solidFill>
                            <a:schemeClr val="tx1"/>
                          </a:solidFill>
                          <a:effectLst/>
                        </a:rPr>
                        <a:t>399</a:t>
                      </a:r>
                      <a:endParaRPr lang="en-GB" sz="900" cap="none" spc="0">
                        <a:solidFill>
                          <a:schemeClr val="tx1"/>
                        </a:solidFill>
                        <a:effectLst/>
                        <a:latin typeface="Times New Roman" panose="02020603050405020304" pitchFamily="18" charset="0"/>
                      </a:endParaRPr>
                    </a:p>
                  </a:txBody>
                  <a:tcPr marL="80065" marR="46191" marT="61589" marB="61589">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lnT>
                    <a:lnB w="12700" cmpd="sng">
                      <a:noFill/>
                      <a:prstDash val="solid"/>
                    </a:lnB>
                    <a:solidFill>
                      <a:schemeClr val="bg1">
                        <a:lumMod val="85000"/>
                      </a:schemeClr>
                    </a:solidFill>
                  </a:tcPr>
                </a:tc>
                <a:tc>
                  <a:txBody>
                    <a:bodyPr/>
                    <a:lstStyle/>
                    <a:p>
                      <a:pPr algn="ctr"/>
                      <a:r>
                        <a:rPr lang="en-GB" sz="900" cap="none" spc="0">
                          <a:solidFill>
                            <a:schemeClr val="tx1"/>
                          </a:solidFill>
                          <a:effectLst/>
                        </a:rPr>
                        <a:t>0,5</a:t>
                      </a:r>
                      <a:endParaRPr lang="en-GB" sz="900" cap="none" spc="0">
                        <a:solidFill>
                          <a:schemeClr val="tx1"/>
                        </a:solidFill>
                        <a:effectLst/>
                        <a:latin typeface="Times New Roman" panose="02020603050405020304" pitchFamily="18" charset="0"/>
                      </a:endParaRPr>
                    </a:p>
                  </a:txBody>
                  <a:tcPr marL="80065" marR="46191" marT="61589" marB="61589">
                    <a:lnL w="6350" cap="flat" cmpd="sng" algn="ctr">
                      <a:solidFill>
                        <a:schemeClr val="tx1">
                          <a:lumMod val="50000"/>
                          <a:lumOff val="50000"/>
                        </a:schemeClr>
                      </a:solidFill>
                      <a:prstDash val="solid"/>
                    </a:lnL>
                    <a:lnR w="12700" cmpd="sng">
                      <a:noFill/>
                      <a:prstDash val="solid"/>
                    </a:lnR>
                    <a:lnT w="6350" cap="flat" cmpd="sng" algn="ctr">
                      <a:solidFill>
                        <a:schemeClr val="tx1">
                          <a:lumMod val="50000"/>
                          <a:lumOff val="50000"/>
                        </a:schemeClr>
                      </a:solidFill>
                      <a:prstDash val="solid"/>
                    </a:lnT>
                    <a:lnB w="12700" cmpd="sng">
                      <a:noFill/>
                      <a:prstDash val="solid"/>
                    </a:lnB>
                    <a:solidFill>
                      <a:schemeClr val="bg1">
                        <a:lumMod val="85000"/>
                      </a:schemeClr>
                    </a:solidFill>
                  </a:tcPr>
                </a:tc>
                <a:extLst>
                  <a:ext uri="{0D108BD9-81ED-4DB2-BD59-A6C34878D82A}">
                    <a16:rowId xmlns:a16="http://schemas.microsoft.com/office/drawing/2014/main" val="2363597738"/>
                  </a:ext>
                </a:extLst>
              </a:tr>
              <a:tr h="405683">
                <a:tc>
                  <a:txBody>
                    <a:bodyPr/>
                    <a:lstStyle/>
                    <a:p>
                      <a:pPr algn="ctr"/>
                      <a:r>
                        <a:rPr lang="en-GB" sz="900" cap="none" spc="0" dirty="0">
                          <a:solidFill>
                            <a:schemeClr val="tx1"/>
                          </a:solidFill>
                          <a:effectLst/>
                        </a:rPr>
                        <a:t>North Macedonia</a:t>
                      </a:r>
                      <a:endParaRPr lang="en-GB" sz="900" cap="none" spc="0" dirty="0">
                        <a:solidFill>
                          <a:schemeClr val="tx1"/>
                        </a:solidFill>
                        <a:effectLst/>
                        <a:latin typeface="Times New Roman" panose="02020603050405020304" pitchFamily="18" charset="0"/>
                      </a:endParaRPr>
                    </a:p>
                  </a:txBody>
                  <a:tcPr marL="80065" marR="46191" marT="61589" marB="61589">
                    <a:lnL w="19050" cap="flat" cmpd="sng" algn="ctr">
                      <a:solidFill>
                        <a:schemeClr val="tx1"/>
                      </a:solidFill>
                      <a:prstDash val="solid"/>
                    </a:lnL>
                    <a:lnR w="6350" cap="flat" cmpd="sng" algn="ctr">
                      <a:solidFill>
                        <a:schemeClr val="tx1">
                          <a:lumMod val="50000"/>
                          <a:lumOff val="50000"/>
                        </a:schemeClr>
                      </a:solidFill>
                      <a:prstDash val="solid"/>
                    </a:lnR>
                    <a:lnT w="12700" cmpd="sng">
                      <a:noFill/>
                      <a:prstDash val="solid"/>
                    </a:lnT>
                    <a:lnB w="6350" cap="flat" cmpd="sng" algn="ctr">
                      <a:solidFill>
                        <a:schemeClr val="tx1">
                          <a:lumMod val="50000"/>
                          <a:lumOff val="50000"/>
                        </a:schemeClr>
                      </a:solidFill>
                      <a:prstDash val="solid"/>
                    </a:lnB>
                    <a:noFill/>
                  </a:tcPr>
                </a:tc>
                <a:tc>
                  <a:txBody>
                    <a:bodyPr/>
                    <a:lstStyle/>
                    <a:p>
                      <a:pPr algn="ctr"/>
                      <a:r>
                        <a:rPr lang="en-GB" sz="900" cap="none" spc="0">
                          <a:solidFill>
                            <a:schemeClr val="tx1"/>
                          </a:solidFill>
                          <a:effectLst/>
                        </a:rPr>
                        <a:t>1,6</a:t>
                      </a:r>
                      <a:endParaRPr lang="en-GB" sz="900" cap="none" spc="0">
                        <a:solidFill>
                          <a:schemeClr val="tx1"/>
                        </a:solidFill>
                        <a:effectLst/>
                        <a:latin typeface="Times New Roman" panose="02020603050405020304" pitchFamily="18" charset="0"/>
                      </a:endParaRPr>
                    </a:p>
                  </a:txBody>
                  <a:tcPr marL="80065" marR="46191" marT="61589" marB="61589">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12700" cmpd="sng">
                      <a:noFill/>
                      <a:prstDash val="solid"/>
                    </a:lnT>
                    <a:lnB w="6350" cap="flat" cmpd="sng" algn="ctr">
                      <a:solidFill>
                        <a:schemeClr val="tx1">
                          <a:lumMod val="50000"/>
                          <a:lumOff val="50000"/>
                        </a:schemeClr>
                      </a:solidFill>
                      <a:prstDash val="solid"/>
                    </a:lnB>
                    <a:noFill/>
                  </a:tcPr>
                </a:tc>
                <a:tc>
                  <a:txBody>
                    <a:bodyPr/>
                    <a:lstStyle/>
                    <a:p>
                      <a:pPr algn="ctr"/>
                      <a:r>
                        <a:rPr lang="en-GB" sz="900" cap="none" spc="0">
                          <a:solidFill>
                            <a:schemeClr val="tx1"/>
                          </a:solidFill>
                          <a:effectLst/>
                        </a:rPr>
                        <a:t>0,9</a:t>
                      </a:r>
                      <a:endParaRPr lang="en-GB" sz="900" cap="none" spc="0">
                        <a:solidFill>
                          <a:schemeClr val="tx1"/>
                        </a:solidFill>
                        <a:effectLst/>
                        <a:latin typeface="Times New Roman" panose="02020603050405020304" pitchFamily="18" charset="0"/>
                      </a:endParaRPr>
                    </a:p>
                  </a:txBody>
                  <a:tcPr marL="80065" marR="46191" marT="61589" marB="61589">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12700" cmpd="sng">
                      <a:noFill/>
                      <a:prstDash val="solid"/>
                    </a:lnT>
                    <a:lnB w="6350" cap="flat" cmpd="sng" algn="ctr">
                      <a:solidFill>
                        <a:schemeClr val="tx1">
                          <a:lumMod val="50000"/>
                          <a:lumOff val="50000"/>
                        </a:schemeClr>
                      </a:solidFill>
                      <a:prstDash val="solid"/>
                    </a:lnB>
                    <a:noFill/>
                  </a:tcPr>
                </a:tc>
                <a:tc>
                  <a:txBody>
                    <a:bodyPr/>
                    <a:lstStyle/>
                    <a:p>
                      <a:pPr algn="ctr"/>
                      <a:r>
                        <a:rPr lang="en-GB" sz="900" cap="none" spc="0">
                          <a:solidFill>
                            <a:schemeClr val="tx1"/>
                          </a:solidFill>
                          <a:effectLst/>
                        </a:rPr>
                        <a:t>223</a:t>
                      </a:r>
                      <a:endParaRPr lang="en-GB" sz="900" cap="none" spc="0">
                        <a:solidFill>
                          <a:schemeClr val="tx1"/>
                        </a:solidFill>
                        <a:effectLst/>
                        <a:latin typeface="Times New Roman" panose="02020603050405020304" pitchFamily="18" charset="0"/>
                      </a:endParaRPr>
                    </a:p>
                  </a:txBody>
                  <a:tcPr marL="80065" marR="46191" marT="61589" marB="61589">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12700" cmpd="sng">
                      <a:noFill/>
                      <a:prstDash val="solid"/>
                    </a:lnT>
                    <a:lnB w="6350" cap="flat" cmpd="sng" algn="ctr">
                      <a:solidFill>
                        <a:schemeClr val="tx1">
                          <a:lumMod val="50000"/>
                          <a:lumOff val="50000"/>
                        </a:schemeClr>
                      </a:solidFill>
                      <a:prstDash val="solid"/>
                    </a:lnB>
                    <a:noFill/>
                  </a:tcPr>
                </a:tc>
                <a:tc>
                  <a:txBody>
                    <a:bodyPr/>
                    <a:lstStyle/>
                    <a:p>
                      <a:pPr algn="ctr"/>
                      <a:r>
                        <a:rPr lang="en-GB" sz="900" cap="none" spc="0">
                          <a:solidFill>
                            <a:schemeClr val="tx1"/>
                          </a:solidFill>
                          <a:effectLst/>
                        </a:rPr>
                        <a:t>0,002</a:t>
                      </a:r>
                      <a:endParaRPr lang="en-GB" sz="900" cap="none" spc="0">
                        <a:solidFill>
                          <a:schemeClr val="tx1"/>
                        </a:solidFill>
                        <a:effectLst/>
                        <a:latin typeface="Times New Roman" panose="02020603050405020304" pitchFamily="18" charset="0"/>
                      </a:endParaRPr>
                    </a:p>
                  </a:txBody>
                  <a:tcPr marL="80065" marR="46191" marT="61589" marB="61589">
                    <a:lnL w="6350" cap="flat" cmpd="sng" algn="ctr">
                      <a:solidFill>
                        <a:schemeClr val="tx1">
                          <a:lumMod val="50000"/>
                          <a:lumOff val="50000"/>
                        </a:schemeClr>
                      </a:solidFill>
                      <a:prstDash val="solid"/>
                    </a:lnL>
                    <a:lnR w="19050" cap="flat" cmpd="sng" algn="ctr">
                      <a:solidFill>
                        <a:schemeClr val="tx1"/>
                      </a:solidFill>
                      <a:prstDash val="solid"/>
                    </a:lnR>
                    <a:lnT w="12700" cmpd="sng">
                      <a:noFill/>
                      <a:prstDash val="solid"/>
                    </a:lnT>
                    <a:lnB w="6350" cap="flat" cmpd="sng" algn="ctr">
                      <a:solidFill>
                        <a:schemeClr val="tx1">
                          <a:lumMod val="50000"/>
                          <a:lumOff val="50000"/>
                        </a:schemeClr>
                      </a:solidFill>
                      <a:prstDash val="solid"/>
                    </a:lnB>
                    <a:noFill/>
                  </a:tcPr>
                </a:tc>
                <a:extLst>
                  <a:ext uri="{0D108BD9-81ED-4DB2-BD59-A6C34878D82A}">
                    <a16:rowId xmlns:a16="http://schemas.microsoft.com/office/drawing/2014/main" val="3594136773"/>
                  </a:ext>
                </a:extLst>
              </a:tr>
              <a:tr h="265699">
                <a:tc>
                  <a:txBody>
                    <a:bodyPr/>
                    <a:lstStyle/>
                    <a:p>
                      <a:pPr algn="ctr"/>
                      <a:r>
                        <a:rPr lang="en-GB" sz="900" cap="none" spc="0" dirty="0">
                          <a:solidFill>
                            <a:schemeClr val="tx1"/>
                          </a:solidFill>
                          <a:effectLst/>
                        </a:rPr>
                        <a:t>Greece </a:t>
                      </a:r>
                      <a:endParaRPr lang="en-GB" sz="900" cap="none" spc="0" dirty="0">
                        <a:solidFill>
                          <a:schemeClr val="tx1"/>
                        </a:solidFill>
                        <a:effectLst/>
                        <a:latin typeface="Times New Roman" panose="02020603050405020304" pitchFamily="18" charset="0"/>
                      </a:endParaRPr>
                    </a:p>
                  </a:txBody>
                  <a:tcPr marL="80065" marR="46191" marT="61589" marB="61589">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lnT>
                    <a:lnB w="12700" cmpd="sng">
                      <a:noFill/>
                      <a:prstDash val="solid"/>
                    </a:lnB>
                    <a:solidFill>
                      <a:schemeClr val="bg1">
                        <a:lumMod val="85000"/>
                      </a:schemeClr>
                    </a:solidFill>
                  </a:tcPr>
                </a:tc>
                <a:tc>
                  <a:txBody>
                    <a:bodyPr/>
                    <a:lstStyle/>
                    <a:p>
                      <a:pPr algn="ctr"/>
                      <a:r>
                        <a:rPr lang="en-GB" sz="900" cap="none" spc="0" dirty="0">
                          <a:solidFill>
                            <a:schemeClr val="tx1"/>
                          </a:solidFill>
                          <a:effectLst/>
                        </a:rPr>
                        <a:t>1,4</a:t>
                      </a:r>
                      <a:endParaRPr lang="en-GB" sz="900" cap="none" spc="0" dirty="0">
                        <a:solidFill>
                          <a:schemeClr val="tx1"/>
                        </a:solidFill>
                        <a:effectLst/>
                        <a:latin typeface="Times New Roman" panose="02020603050405020304" pitchFamily="18" charset="0"/>
                      </a:endParaRPr>
                    </a:p>
                  </a:txBody>
                  <a:tcPr marL="80065" marR="46191" marT="61589" marB="61589">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lnT>
                    <a:lnB w="12700" cmpd="sng">
                      <a:noFill/>
                      <a:prstDash val="solid"/>
                    </a:lnB>
                    <a:solidFill>
                      <a:schemeClr val="bg1">
                        <a:lumMod val="85000"/>
                      </a:schemeClr>
                    </a:solidFill>
                  </a:tcPr>
                </a:tc>
                <a:tc>
                  <a:txBody>
                    <a:bodyPr/>
                    <a:lstStyle/>
                    <a:p>
                      <a:pPr algn="ctr"/>
                      <a:r>
                        <a:rPr lang="en-GB" sz="900" cap="none" spc="0">
                          <a:solidFill>
                            <a:schemeClr val="tx1"/>
                          </a:solidFill>
                          <a:effectLst/>
                        </a:rPr>
                        <a:t>2,3</a:t>
                      </a:r>
                      <a:endParaRPr lang="en-GB" sz="900" cap="none" spc="0">
                        <a:solidFill>
                          <a:schemeClr val="tx1"/>
                        </a:solidFill>
                        <a:effectLst/>
                        <a:latin typeface="Times New Roman" panose="02020603050405020304" pitchFamily="18" charset="0"/>
                      </a:endParaRPr>
                    </a:p>
                  </a:txBody>
                  <a:tcPr marL="80065" marR="46191" marT="61589" marB="61589">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lnT>
                    <a:lnB w="12700" cmpd="sng">
                      <a:noFill/>
                      <a:prstDash val="solid"/>
                    </a:lnB>
                    <a:solidFill>
                      <a:schemeClr val="bg1">
                        <a:lumMod val="85000"/>
                      </a:schemeClr>
                    </a:solidFill>
                  </a:tcPr>
                </a:tc>
                <a:tc>
                  <a:txBody>
                    <a:bodyPr/>
                    <a:lstStyle/>
                    <a:p>
                      <a:pPr algn="ctr"/>
                      <a:r>
                        <a:rPr lang="en-GB" sz="900" cap="none" spc="0">
                          <a:solidFill>
                            <a:schemeClr val="tx1"/>
                          </a:solidFill>
                          <a:effectLst/>
                        </a:rPr>
                        <a:t>610</a:t>
                      </a:r>
                      <a:endParaRPr lang="en-GB" sz="900" cap="none" spc="0">
                        <a:solidFill>
                          <a:schemeClr val="tx1"/>
                        </a:solidFill>
                        <a:effectLst/>
                        <a:latin typeface="Times New Roman" panose="02020603050405020304" pitchFamily="18" charset="0"/>
                      </a:endParaRPr>
                    </a:p>
                  </a:txBody>
                  <a:tcPr marL="80065" marR="46191" marT="61589" marB="61589">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lnT>
                    <a:lnB w="12700" cmpd="sng">
                      <a:noFill/>
                      <a:prstDash val="solid"/>
                    </a:lnB>
                    <a:solidFill>
                      <a:schemeClr val="bg1">
                        <a:lumMod val="85000"/>
                      </a:schemeClr>
                    </a:solidFill>
                  </a:tcPr>
                </a:tc>
                <a:tc>
                  <a:txBody>
                    <a:bodyPr/>
                    <a:lstStyle/>
                    <a:p>
                      <a:pPr algn="ctr"/>
                      <a:r>
                        <a:rPr lang="en-GB" sz="900" cap="none" spc="0">
                          <a:solidFill>
                            <a:schemeClr val="tx1"/>
                          </a:solidFill>
                          <a:effectLst/>
                        </a:rPr>
                        <a:t>0,004</a:t>
                      </a:r>
                      <a:endParaRPr lang="en-GB" sz="900" cap="none" spc="0">
                        <a:solidFill>
                          <a:schemeClr val="tx1"/>
                        </a:solidFill>
                        <a:effectLst/>
                        <a:latin typeface="Times New Roman" panose="02020603050405020304" pitchFamily="18" charset="0"/>
                      </a:endParaRPr>
                    </a:p>
                  </a:txBody>
                  <a:tcPr marL="80065" marR="46191" marT="61589" marB="61589">
                    <a:lnL w="6350" cap="flat" cmpd="sng" algn="ctr">
                      <a:solidFill>
                        <a:schemeClr val="tx1">
                          <a:lumMod val="50000"/>
                          <a:lumOff val="50000"/>
                        </a:schemeClr>
                      </a:solidFill>
                      <a:prstDash val="solid"/>
                    </a:lnL>
                    <a:lnR w="12700" cmpd="sng">
                      <a:noFill/>
                      <a:prstDash val="solid"/>
                    </a:lnR>
                    <a:lnT w="6350" cap="flat" cmpd="sng" algn="ctr">
                      <a:solidFill>
                        <a:schemeClr val="tx1">
                          <a:lumMod val="50000"/>
                          <a:lumOff val="50000"/>
                        </a:schemeClr>
                      </a:solidFill>
                      <a:prstDash val="solid"/>
                    </a:lnT>
                    <a:lnB w="12700" cmpd="sng">
                      <a:noFill/>
                      <a:prstDash val="solid"/>
                    </a:lnB>
                    <a:solidFill>
                      <a:schemeClr val="bg1">
                        <a:lumMod val="85000"/>
                      </a:schemeClr>
                    </a:solidFill>
                  </a:tcPr>
                </a:tc>
                <a:extLst>
                  <a:ext uri="{0D108BD9-81ED-4DB2-BD59-A6C34878D82A}">
                    <a16:rowId xmlns:a16="http://schemas.microsoft.com/office/drawing/2014/main" val="829736235"/>
                  </a:ext>
                </a:extLst>
              </a:tr>
              <a:tr h="265699">
                <a:tc>
                  <a:txBody>
                    <a:bodyPr/>
                    <a:lstStyle/>
                    <a:p>
                      <a:pPr algn="ctr"/>
                      <a:r>
                        <a:rPr lang="en-GB" sz="900" cap="none" spc="0" dirty="0">
                          <a:solidFill>
                            <a:schemeClr val="tx1"/>
                          </a:solidFill>
                          <a:effectLst/>
                        </a:rPr>
                        <a:t>Austria</a:t>
                      </a:r>
                      <a:endParaRPr lang="en-GB" sz="900" cap="none" spc="0" dirty="0">
                        <a:solidFill>
                          <a:schemeClr val="tx1"/>
                        </a:solidFill>
                        <a:effectLst/>
                        <a:latin typeface="Times New Roman" panose="02020603050405020304" pitchFamily="18" charset="0"/>
                      </a:endParaRPr>
                    </a:p>
                  </a:txBody>
                  <a:tcPr marL="80065" marR="46191" marT="61589" marB="61589">
                    <a:lnL w="19050" cap="flat" cmpd="sng" algn="ctr">
                      <a:solidFill>
                        <a:schemeClr val="tx1"/>
                      </a:solidFill>
                      <a:prstDash val="solid"/>
                    </a:lnL>
                    <a:lnR w="6350" cap="flat" cmpd="sng" algn="ctr">
                      <a:solidFill>
                        <a:schemeClr val="tx1">
                          <a:lumMod val="50000"/>
                          <a:lumOff val="50000"/>
                        </a:schemeClr>
                      </a:solidFill>
                      <a:prstDash val="solid"/>
                    </a:lnR>
                    <a:lnT w="12700" cmpd="sng">
                      <a:noFill/>
                      <a:prstDash val="solid"/>
                    </a:lnT>
                    <a:lnB w="6350" cap="flat" cmpd="sng" algn="ctr">
                      <a:solidFill>
                        <a:schemeClr val="tx1">
                          <a:lumMod val="50000"/>
                          <a:lumOff val="50000"/>
                        </a:schemeClr>
                      </a:solidFill>
                      <a:prstDash val="solid"/>
                    </a:lnB>
                    <a:noFill/>
                  </a:tcPr>
                </a:tc>
                <a:tc>
                  <a:txBody>
                    <a:bodyPr/>
                    <a:lstStyle/>
                    <a:p>
                      <a:pPr algn="ctr"/>
                      <a:r>
                        <a:rPr lang="en-GB" sz="900" cap="none" spc="0" dirty="0">
                          <a:solidFill>
                            <a:schemeClr val="tx1"/>
                          </a:solidFill>
                          <a:effectLst/>
                        </a:rPr>
                        <a:t>1,0</a:t>
                      </a:r>
                      <a:endParaRPr lang="en-GB" sz="900" cap="none" spc="0" dirty="0">
                        <a:solidFill>
                          <a:schemeClr val="tx1"/>
                        </a:solidFill>
                        <a:effectLst/>
                        <a:latin typeface="Times New Roman" panose="02020603050405020304" pitchFamily="18" charset="0"/>
                      </a:endParaRPr>
                    </a:p>
                  </a:txBody>
                  <a:tcPr marL="80065" marR="46191" marT="61589" marB="61589">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12700" cmpd="sng">
                      <a:noFill/>
                      <a:prstDash val="solid"/>
                    </a:lnT>
                    <a:lnB w="6350" cap="flat" cmpd="sng" algn="ctr">
                      <a:solidFill>
                        <a:schemeClr val="tx1">
                          <a:lumMod val="50000"/>
                          <a:lumOff val="50000"/>
                        </a:schemeClr>
                      </a:solidFill>
                      <a:prstDash val="solid"/>
                    </a:lnB>
                    <a:noFill/>
                  </a:tcPr>
                </a:tc>
                <a:tc>
                  <a:txBody>
                    <a:bodyPr/>
                    <a:lstStyle/>
                    <a:p>
                      <a:pPr algn="ctr"/>
                      <a:r>
                        <a:rPr lang="en-GB" sz="900" cap="none" spc="0">
                          <a:solidFill>
                            <a:schemeClr val="tx1"/>
                          </a:solidFill>
                          <a:effectLst/>
                        </a:rPr>
                        <a:t>0,4</a:t>
                      </a:r>
                      <a:endParaRPr lang="en-GB" sz="900" cap="none" spc="0">
                        <a:solidFill>
                          <a:schemeClr val="tx1"/>
                        </a:solidFill>
                        <a:effectLst/>
                        <a:latin typeface="Times New Roman" panose="02020603050405020304" pitchFamily="18" charset="0"/>
                      </a:endParaRPr>
                    </a:p>
                  </a:txBody>
                  <a:tcPr marL="80065" marR="46191" marT="61589" marB="61589">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12700" cmpd="sng">
                      <a:noFill/>
                      <a:prstDash val="solid"/>
                    </a:lnT>
                    <a:lnB w="6350" cap="flat" cmpd="sng" algn="ctr">
                      <a:solidFill>
                        <a:schemeClr val="tx1">
                          <a:lumMod val="50000"/>
                          <a:lumOff val="50000"/>
                        </a:schemeClr>
                      </a:solidFill>
                      <a:prstDash val="solid"/>
                    </a:lnB>
                    <a:noFill/>
                  </a:tcPr>
                </a:tc>
                <a:tc>
                  <a:txBody>
                    <a:bodyPr/>
                    <a:lstStyle/>
                    <a:p>
                      <a:pPr algn="ctr"/>
                      <a:r>
                        <a:rPr lang="en-GB" sz="900" cap="none" spc="0">
                          <a:solidFill>
                            <a:schemeClr val="tx1"/>
                          </a:solidFill>
                          <a:effectLst/>
                        </a:rPr>
                        <a:t>133</a:t>
                      </a:r>
                      <a:endParaRPr lang="en-GB" sz="900" cap="none" spc="0">
                        <a:solidFill>
                          <a:schemeClr val="tx1"/>
                        </a:solidFill>
                        <a:effectLst/>
                        <a:latin typeface="Times New Roman" panose="02020603050405020304" pitchFamily="18" charset="0"/>
                      </a:endParaRPr>
                    </a:p>
                  </a:txBody>
                  <a:tcPr marL="80065" marR="46191" marT="61589" marB="61589">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12700" cmpd="sng">
                      <a:noFill/>
                      <a:prstDash val="solid"/>
                    </a:lnT>
                    <a:lnB w="6350" cap="flat" cmpd="sng" algn="ctr">
                      <a:solidFill>
                        <a:schemeClr val="tx1">
                          <a:lumMod val="50000"/>
                          <a:lumOff val="50000"/>
                        </a:schemeClr>
                      </a:solidFill>
                      <a:prstDash val="solid"/>
                    </a:lnB>
                    <a:noFill/>
                  </a:tcPr>
                </a:tc>
                <a:tc>
                  <a:txBody>
                    <a:bodyPr/>
                    <a:lstStyle/>
                    <a:p>
                      <a:pPr algn="ctr"/>
                      <a:r>
                        <a:rPr lang="en-GB" sz="900" cap="none" spc="0">
                          <a:solidFill>
                            <a:schemeClr val="tx1"/>
                          </a:solidFill>
                          <a:effectLst/>
                        </a:rPr>
                        <a:t>0,005</a:t>
                      </a:r>
                      <a:endParaRPr lang="en-GB" sz="900" cap="none" spc="0">
                        <a:solidFill>
                          <a:schemeClr val="tx1"/>
                        </a:solidFill>
                        <a:effectLst/>
                        <a:latin typeface="Times New Roman" panose="02020603050405020304" pitchFamily="18" charset="0"/>
                      </a:endParaRPr>
                    </a:p>
                  </a:txBody>
                  <a:tcPr marL="80065" marR="46191" marT="61589" marB="61589">
                    <a:lnL w="6350" cap="flat" cmpd="sng" algn="ctr">
                      <a:solidFill>
                        <a:schemeClr val="tx1">
                          <a:lumMod val="50000"/>
                          <a:lumOff val="50000"/>
                        </a:schemeClr>
                      </a:solidFill>
                      <a:prstDash val="solid"/>
                    </a:lnL>
                    <a:lnR w="19050" cap="flat" cmpd="sng" algn="ctr">
                      <a:solidFill>
                        <a:schemeClr val="tx1"/>
                      </a:solidFill>
                      <a:prstDash val="solid"/>
                    </a:lnR>
                    <a:lnT w="12700" cmpd="sng">
                      <a:noFill/>
                      <a:prstDash val="solid"/>
                    </a:lnT>
                    <a:lnB w="6350" cap="flat" cmpd="sng" algn="ctr">
                      <a:solidFill>
                        <a:schemeClr val="tx1">
                          <a:lumMod val="50000"/>
                          <a:lumOff val="50000"/>
                        </a:schemeClr>
                      </a:solidFill>
                      <a:prstDash val="solid"/>
                    </a:lnB>
                    <a:noFill/>
                  </a:tcPr>
                </a:tc>
                <a:extLst>
                  <a:ext uri="{0D108BD9-81ED-4DB2-BD59-A6C34878D82A}">
                    <a16:rowId xmlns:a16="http://schemas.microsoft.com/office/drawing/2014/main" val="1819825266"/>
                  </a:ext>
                </a:extLst>
              </a:tr>
              <a:tr h="265699">
                <a:tc>
                  <a:txBody>
                    <a:bodyPr/>
                    <a:lstStyle/>
                    <a:p>
                      <a:pPr algn="ctr"/>
                      <a:r>
                        <a:rPr lang="en-GB" sz="900" cap="none" spc="0" dirty="0">
                          <a:solidFill>
                            <a:schemeClr val="tx1"/>
                          </a:solidFill>
                          <a:effectLst/>
                        </a:rPr>
                        <a:t>Netherlands </a:t>
                      </a:r>
                      <a:endParaRPr lang="en-GB" sz="900" cap="none" spc="0" dirty="0">
                        <a:solidFill>
                          <a:schemeClr val="tx1"/>
                        </a:solidFill>
                        <a:effectLst/>
                        <a:latin typeface="Times New Roman" panose="02020603050405020304" pitchFamily="18" charset="0"/>
                      </a:endParaRPr>
                    </a:p>
                  </a:txBody>
                  <a:tcPr marL="80065" marR="46191" marT="61589" marB="61589">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lnT>
                    <a:lnB w="12700" cmpd="sng">
                      <a:noFill/>
                      <a:prstDash val="solid"/>
                    </a:lnB>
                    <a:solidFill>
                      <a:schemeClr val="bg1">
                        <a:lumMod val="85000"/>
                      </a:schemeClr>
                    </a:solidFill>
                  </a:tcPr>
                </a:tc>
                <a:tc>
                  <a:txBody>
                    <a:bodyPr/>
                    <a:lstStyle/>
                    <a:p>
                      <a:pPr algn="ctr"/>
                      <a:r>
                        <a:rPr lang="en-GB" sz="900" cap="none" spc="0" dirty="0">
                          <a:solidFill>
                            <a:schemeClr val="tx1"/>
                          </a:solidFill>
                          <a:effectLst/>
                        </a:rPr>
                        <a:t>0,9</a:t>
                      </a:r>
                      <a:endParaRPr lang="en-GB" sz="900" cap="none" spc="0" dirty="0">
                        <a:solidFill>
                          <a:schemeClr val="tx1"/>
                        </a:solidFill>
                        <a:effectLst/>
                        <a:latin typeface="Times New Roman" panose="02020603050405020304" pitchFamily="18" charset="0"/>
                      </a:endParaRPr>
                    </a:p>
                  </a:txBody>
                  <a:tcPr marL="80065" marR="46191" marT="61589" marB="61589">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lnT>
                    <a:lnB w="12700" cmpd="sng">
                      <a:noFill/>
                      <a:prstDash val="solid"/>
                    </a:lnB>
                    <a:solidFill>
                      <a:schemeClr val="bg1">
                        <a:lumMod val="85000"/>
                      </a:schemeClr>
                    </a:solidFill>
                  </a:tcPr>
                </a:tc>
                <a:tc>
                  <a:txBody>
                    <a:bodyPr/>
                    <a:lstStyle/>
                    <a:p>
                      <a:pPr algn="ctr"/>
                      <a:r>
                        <a:rPr lang="en-GB" sz="900" cap="none" spc="0">
                          <a:solidFill>
                            <a:schemeClr val="tx1"/>
                          </a:solidFill>
                          <a:effectLst/>
                        </a:rPr>
                        <a:t>0,3</a:t>
                      </a:r>
                      <a:endParaRPr lang="en-GB" sz="900" cap="none" spc="0">
                        <a:solidFill>
                          <a:schemeClr val="tx1"/>
                        </a:solidFill>
                        <a:effectLst/>
                        <a:latin typeface="Times New Roman" panose="02020603050405020304" pitchFamily="18" charset="0"/>
                      </a:endParaRPr>
                    </a:p>
                  </a:txBody>
                  <a:tcPr marL="80065" marR="46191" marT="61589" marB="61589">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lnT>
                    <a:lnB w="12700" cmpd="sng">
                      <a:noFill/>
                      <a:prstDash val="solid"/>
                    </a:lnB>
                    <a:solidFill>
                      <a:schemeClr val="bg1">
                        <a:lumMod val="85000"/>
                      </a:schemeClr>
                    </a:solidFill>
                  </a:tcPr>
                </a:tc>
                <a:tc>
                  <a:txBody>
                    <a:bodyPr/>
                    <a:lstStyle/>
                    <a:p>
                      <a:pPr algn="ctr"/>
                      <a:r>
                        <a:rPr lang="en-GB" sz="900" cap="none" spc="0">
                          <a:solidFill>
                            <a:schemeClr val="tx1"/>
                          </a:solidFill>
                          <a:effectLst/>
                        </a:rPr>
                        <a:t>121</a:t>
                      </a:r>
                      <a:endParaRPr lang="en-GB" sz="900" cap="none" spc="0">
                        <a:solidFill>
                          <a:schemeClr val="tx1"/>
                        </a:solidFill>
                        <a:effectLst/>
                        <a:latin typeface="Times New Roman" panose="02020603050405020304" pitchFamily="18" charset="0"/>
                      </a:endParaRPr>
                    </a:p>
                  </a:txBody>
                  <a:tcPr marL="80065" marR="46191" marT="61589" marB="61589">
                    <a:lnL w="6350" cap="flat" cmpd="sng" algn="ctr">
                      <a:solidFill>
                        <a:schemeClr val="tx1">
                          <a:lumMod val="50000"/>
                          <a:lumOff val="50000"/>
                        </a:schemeClr>
                      </a:solidFill>
                      <a:prstDash val="solid"/>
                    </a:lnL>
                    <a:lnR w="6350" cap="flat" cmpd="sng" algn="ctr">
                      <a:solidFill>
                        <a:schemeClr val="tx1">
                          <a:lumMod val="50000"/>
                          <a:lumOff val="50000"/>
                        </a:schemeClr>
                      </a:solidFill>
                      <a:prstDash val="solid"/>
                    </a:lnR>
                    <a:lnT w="6350" cap="flat" cmpd="sng" algn="ctr">
                      <a:solidFill>
                        <a:schemeClr val="tx1">
                          <a:lumMod val="50000"/>
                          <a:lumOff val="50000"/>
                        </a:schemeClr>
                      </a:solidFill>
                      <a:prstDash val="solid"/>
                    </a:lnT>
                    <a:lnB w="12700" cmpd="sng">
                      <a:noFill/>
                      <a:prstDash val="solid"/>
                    </a:lnB>
                    <a:solidFill>
                      <a:schemeClr val="bg1">
                        <a:lumMod val="85000"/>
                      </a:schemeClr>
                    </a:solidFill>
                  </a:tcPr>
                </a:tc>
                <a:tc>
                  <a:txBody>
                    <a:bodyPr/>
                    <a:lstStyle/>
                    <a:p>
                      <a:pPr algn="ctr"/>
                      <a:r>
                        <a:rPr lang="en-GB" sz="900" cap="none" spc="0" dirty="0">
                          <a:solidFill>
                            <a:schemeClr val="tx1"/>
                          </a:solidFill>
                          <a:effectLst/>
                        </a:rPr>
                        <a:t>0,005</a:t>
                      </a:r>
                      <a:endParaRPr lang="en-GB" sz="900" cap="none" spc="0" dirty="0">
                        <a:solidFill>
                          <a:schemeClr val="tx1"/>
                        </a:solidFill>
                        <a:effectLst/>
                        <a:latin typeface="Times New Roman" panose="02020603050405020304" pitchFamily="18" charset="0"/>
                      </a:endParaRPr>
                    </a:p>
                  </a:txBody>
                  <a:tcPr marL="80065" marR="46191" marT="61589" marB="61589">
                    <a:lnL w="6350" cap="flat" cmpd="sng" algn="ctr">
                      <a:solidFill>
                        <a:schemeClr val="tx1">
                          <a:lumMod val="50000"/>
                          <a:lumOff val="50000"/>
                        </a:schemeClr>
                      </a:solidFill>
                      <a:prstDash val="solid"/>
                    </a:lnL>
                    <a:lnR w="12700" cmpd="sng">
                      <a:noFill/>
                      <a:prstDash val="solid"/>
                    </a:lnR>
                    <a:lnT w="6350" cap="flat" cmpd="sng" algn="ctr">
                      <a:solidFill>
                        <a:schemeClr val="tx1">
                          <a:lumMod val="50000"/>
                          <a:lumOff val="50000"/>
                        </a:schemeClr>
                      </a:solidFill>
                      <a:prstDash val="solid"/>
                    </a:lnT>
                    <a:lnB w="12700" cmpd="sng">
                      <a:noFill/>
                      <a:prstDash val="solid"/>
                    </a:lnB>
                    <a:solidFill>
                      <a:schemeClr val="bg1">
                        <a:lumMod val="85000"/>
                      </a:schemeClr>
                    </a:solidFill>
                  </a:tcPr>
                </a:tc>
                <a:extLst>
                  <a:ext uri="{0D108BD9-81ED-4DB2-BD59-A6C34878D82A}">
                    <a16:rowId xmlns:a16="http://schemas.microsoft.com/office/drawing/2014/main" val="4072330988"/>
                  </a:ext>
                </a:extLst>
              </a:tr>
            </a:tbl>
          </a:graphicData>
        </a:graphic>
      </p:graphicFrame>
      <p:pic>
        <p:nvPicPr>
          <p:cNvPr id="8" name="Picture 7">
            <a:extLst>
              <a:ext uri="{FF2B5EF4-FFF2-40B4-BE49-F238E27FC236}">
                <a16:creationId xmlns:a16="http://schemas.microsoft.com/office/drawing/2014/main" id="{872BF8C2-CB86-4CF6-A9B3-F3C7B6101CD4}"/>
              </a:ext>
            </a:extLst>
          </p:cNvPr>
          <p:cNvPicPr>
            <a:picLocks noChangeAspect="1"/>
          </p:cNvPicPr>
          <p:nvPr/>
        </p:nvPicPr>
        <p:blipFill>
          <a:blip r:embed="rId3"/>
          <a:stretch>
            <a:fillRect/>
          </a:stretch>
        </p:blipFill>
        <p:spPr>
          <a:xfrm>
            <a:off x="2980266" y="6177477"/>
            <a:ext cx="2760133" cy="612790"/>
          </a:xfrm>
          <a:prstGeom prst="rect">
            <a:avLst/>
          </a:prstGeom>
        </p:spPr>
      </p:pic>
      <p:sp>
        <p:nvSpPr>
          <p:cNvPr id="2" name="Slide Number Placeholder 1">
            <a:extLst>
              <a:ext uri="{FF2B5EF4-FFF2-40B4-BE49-F238E27FC236}">
                <a16:creationId xmlns:a16="http://schemas.microsoft.com/office/drawing/2014/main" id="{FA9E4699-EED5-46D8-ACB5-13A7FEDA6FB9}"/>
              </a:ext>
            </a:extLst>
          </p:cNvPr>
          <p:cNvSpPr>
            <a:spLocks noGrp="1"/>
          </p:cNvSpPr>
          <p:nvPr>
            <p:ph type="sldNum" sz="quarter" idx="12"/>
          </p:nvPr>
        </p:nvSpPr>
        <p:spPr/>
        <p:txBody>
          <a:bodyPr/>
          <a:lstStyle/>
          <a:p>
            <a:fld id="{6D8146AC-2123-8343-9436-87D90C97B9CB}" type="slidenum">
              <a:rPr lang="en-US" smtClean="0"/>
              <a:t>4</a:t>
            </a:fld>
            <a:endParaRPr lang="en-US"/>
          </a:p>
        </p:txBody>
      </p:sp>
    </p:spTree>
    <p:extLst>
      <p:ext uri="{BB962C8B-B14F-4D97-AF65-F5344CB8AC3E}">
        <p14:creationId xmlns:p14="http://schemas.microsoft.com/office/powerpoint/2010/main" val="27846229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E0E42DF7-4745-8945-B658-CA10749D84FA}"/>
              </a:ext>
            </a:extLst>
          </p:cNvPr>
          <p:cNvPicPr>
            <a:picLocks noChangeAspect="1"/>
          </p:cNvPicPr>
          <p:nvPr/>
        </p:nvPicPr>
        <p:blipFill>
          <a:blip r:embed="rId3"/>
          <a:stretch>
            <a:fillRect/>
          </a:stretch>
        </p:blipFill>
        <p:spPr>
          <a:xfrm>
            <a:off x="-4898" y="-6350"/>
            <a:ext cx="9148898" cy="6874380"/>
          </a:xfrm>
          <a:prstGeom prst="rect">
            <a:avLst/>
          </a:prstGeom>
        </p:spPr>
      </p:pic>
      <p:sp>
        <p:nvSpPr>
          <p:cNvPr id="6" name="TextBox 5">
            <a:extLst>
              <a:ext uri="{FF2B5EF4-FFF2-40B4-BE49-F238E27FC236}">
                <a16:creationId xmlns:a16="http://schemas.microsoft.com/office/drawing/2014/main" id="{BE32EB23-7E6A-844A-8E02-B9845210448A}"/>
              </a:ext>
            </a:extLst>
          </p:cNvPr>
          <p:cNvSpPr txBox="1"/>
          <p:nvPr/>
        </p:nvSpPr>
        <p:spPr>
          <a:xfrm>
            <a:off x="459682" y="260144"/>
            <a:ext cx="7821038" cy="584775"/>
          </a:xfrm>
          <a:prstGeom prst="rect">
            <a:avLst/>
          </a:prstGeom>
          <a:noFill/>
        </p:spPr>
        <p:txBody>
          <a:bodyPr wrap="square" rtlCol="0">
            <a:spAutoFit/>
          </a:bodyPr>
          <a:lstStyle/>
          <a:p>
            <a:r>
              <a:rPr lang="en-US" sz="3200" dirty="0">
                <a:solidFill>
                  <a:schemeClr val="bg1"/>
                </a:solidFill>
                <a:latin typeface="Georgia" panose="02040502050405020303" pitchFamily="18" charset="0"/>
                <a:ea typeface="Verdana" panose="020B0604030504040204" pitchFamily="34" charset="0"/>
              </a:rPr>
              <a:t>Data crunching/analysis</a:t>
            </a:r>
            <a:endParaRPr lang="en-US" sz="3200" dirty="0">
              <a:solidFill>
                <a:schemeClr val="bg1"/>
              </a:solidFill>
              <a:latin typeface="Georgia" panose="02040502050405020303" pitchFamily="18" charset="0"/>
              <a:ea typeface="Verdana" panose="020B0604030504040204" pitchFamily="34" charset="0"/>
              <a:cs typeface="Verdana" panose="020B0604030504040204" pitchFamily="34" charset="0"/>
            </a:endParaRPr>
          </a:p>
        </p:txBody>
      </p:sp>
      <p:sp>
        <p:nvSpPr>
          <p:cNvPr id="11" name="Rectangle 10">
            <a:extLst>
              <a:ext uri="{FF2B5EF4-FFF2-40B4-BE49-F238E27FC236}">
                <a16:creationId xmlns:a16="http://schemas.microsoft.com/office/drawing/2014/main" id="{980B022F-C039-DF43-BF12-E47BF08291D1}"/>
              </a:ext>
            </a:extLst>
          </p:cNvPr>
          <p:cNvSpPr/>
          <p:nvPr/>
        </p:nvSpPr>
        <p:spPr>
          <a:xfrm>
            <a:off x="0" y="6086007"/>
            <a:ext cx="9144000" cy="771993"/>
          </a:xfrm>
          <a:prstGeom prst="rect">
            <a:avLst/>
          </a:prstGeom>
          <a:solidFill>
            <a:srgbClr val="0053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800">
                <a:solidFill>
                  <a:srgbClr val="00539B"/>
                </a:solidFill>
                <a:latin typeface="Georgia" panose="02040502050405020303" pitchFamily="18" charset="0"/>
                <a:ea typeface="Verdana" panose="020B0604030504040204" pitchFamily="34" charset="0"/>
              </a:rPr>
              <a:t>Comparative Study</a:t>
            </a:r>
            <a:endParaRPr lang="en-US" sz="1800" dirty="0">
              <a:solidFill>
                <a:srgbClr val="00539B"/>
              </a:solidFill>
              <a:latin typeface="Georgia" panose="02040502050405020303" pitchFamily="18" charset="0"/>
              <a:ea typeface="Verdana" panose="020B0604030504040204" pitchFamily="34" charset="0"/>
              <a:cs typeface="Verdana" panose="020B0604030504040204" pitchFamily="34" charset="0"/>
            </a:endParaRPr>
          </a:p>
        </p:txBody>
      </p:sp>
      <p:pic>
        <p:nvPicPr>
          <p:cNvPr id="13" name="Picture 12">
            <a:extLst>
              <a:ext uri="{FF2B5EF4-FFF2-40B4-BE49-F238E27FC236}">
                <a16:creationId xmlns:a16="http://schemas.microsoft.com/office/drawing/2014/main" id="{60EFBDCB-CA51-554C-B5B6-480A89131B4F}"/>
              </a:ext>
            </a:extLst>
          </p:cNvPr>
          <p:cNvPicPr>
            <a:picLocks noChangeAspect="1"/>
          </p:cNvPicPr>
          <p:nvPr/>
        </p:nvPicPr>
        <p:blipFill>
          <a:blip r:embed="rId4"/>
          <a:stretch>
            <a:fillRect/>
          </a:stretch>
        </p:blipFill>
        <p:spPr>
          <a:xfrm>
            <a:off x="6921062" y="6300328"/>
            <a:ext cx="1820918" cy="339030"/>
          </a:xfrm>
          <a:prstGeom prst="rect">
            <a:avLst/>
          </a:prstGeom>
        </p:spPr>
      </p:pic>
      <p:pic>
        <p:nvPicPr>
          <p:cNvPr id="8" name="Picture 7">
            <a:extLst>
              <a:ext uri="{FF2B5EF4-FFF2-40B4-BE49-F238E27FC236}">
                <a16:creationId xmlns:a16="http://schemas.microsoft.com/office/drawing/2014/main" id="{5B29F3AF-1F91-A142-9EEE-C16ADFCB0B60}"/>
              </a:ext>
            </a:extLst>
          </p:cNvPr>
          <p:cNvPicPr>
            <a:picLocks noChangeAspect="1"/>
          </p:cNvPicPr>
          <p:nvPr/>
        </p:nvPicPr>
        <p:blipFill>
          <a:blip r:embed="rId5"/>
          <a:stretch>
            <a:fillRect/>
          </a:stretch>
        </p:blipFill>
        <p:spPr>
          <a:xfrm>
            <a:off x="352158" y="6146954"/>
            <a:ext cx="654295" cy="638547"/>
          </a:xfrm>
          <a:prstGeom prst="rect">
            <a:avLst/>
          </a:prstGeom>
        </p:spPr>
      </p:pic>
      <p:sp>
        <p:nvSpPr>
          <p:cNvPr id="12" name="Content Placeholder 2">
            <a:extLst>
              <a:ext uri="{FF2B5EF4-FFF2-40B4-BE49-F238E27FC236}">
                <a16:creationId xmlns:a16="http://schemas.microsoft.com/office/drawing/2014/main" id="{987DB37D-5B0D-4477-B5A6-71C30503CF4E}"/>
              </a:ext>
            </a:extLst>
          </p:cNvPr>
          <p:cNvSpPr>
            <a:spLocks noGrp="1"/>
          </p:cNvSpPr>
          <p:nvPr>
            <p:ph idx="1"/>
          </p:nvPr>
        </p:nvSpPr>
        <p:spPr>
          <a:xfrm>
            <a:off x="377999" y="1805570"/>
            <a:ext cx="8596668" cy="3880773"/>
          </a:xfrm>
        </p:spPr>
        <p:txBody>
          <a:bodyPr/>
          <a:lstStyle/>
          <a:p>
            <a:r>
              <a:rPr lang="en-GB" sz="2200" b="1" dirty="0">
                <a:solidFill>
                  <a:schemeClr val="bg1"/>
                </a:solidFill>
                <a:latin typeface="Verdana" panose="020B0604030504040204" pitchFamily="34" charset="0"/>
                <a:ea typeface="Verdana" panose="020B0604030504040204" pitchFamily="34" charset="0"/>
              </a:rPr>
              <a:t>Country information analysed:</a:t>
            </a:r>
          </a:p>
          <a:p>
            <a:endParaRPr lang="en-GB" sz="3200" b="1" dirty="0"/>
          </a:p>
          <a:p>
            <a:r>
              <a:rPr lang="en-GB" sz="2000" b="1" dirty="0">
                <a:solidFill>
                  <a:schemeClr val="bg1"/>
                </a:solidFill>
              </a:rPr>
              <a:t>Demand - </a:t>
            </a:r>
            <a:r>
              <a:rPr lang="en-GB" sz="2000" dirty="0">
                <a:solidFill>
                  <a:schemeClr val="bg1"/>
                </a:solidFill>
              </a:rPr>
              <a:t>ways to increase the number of commercial mediations</a:t>
            </a:r>
          </a:p>
          <a:p>
            <a:r>
              <a:rPr lang="en-GB" sz="2000" b="1" dirty="0">
                <a:solidFill>
                  <a:schemeClr val="bg1"/>
                </a:solidFill>
              </a:rPr>
              <a:t>Supply – </a:t>
            </a:r>
            <a:r>
              <a:rPr lang="en-GB" sz="2000" dirty="0">
                <a:solidFill>
                  <a:schemeClr val="bg1"/>
                </a:solidFill>
              </a:rPr>
              <a:t>tools to high-quality level of mediation services</a:t>
            </a:r>
            <a:r>
              <a:rPr lang="en-GB" sz="2000" dirty="0">
                <a:solidFill>
                  <a:schemeClr val="bg1"/>
                </a:solidFill>
                <a:effectLst/>
              </a:rPr>
              <a:t> </a:t>
            </a:r>
          </a:p>
          <a:p>
            <a:endParaRPr lang="en-GB" sz="2200" b="1" dirty="0">
              <a:solidFill>
                <a:schemeClr val="bg1"/>
              </a:solidFill>
              <a:latin typeface="Verdana" panose="020B0604030504040204" pitchFamily="34" charset="0"/>
              <a:ea typeface="Verdana" panose="020B0604030504040204" pitchFamily="34" charset="0"/>
            </a:endParaRPr>
          </a:p>
          <a:p>
            <a:r>
              <a:rPr lang="en-GB" sz="2200" b="1" dirty="0">
                <a:solidFill>
                  <a:schemeClr val="bg1"/>
                </a:solidFill>
                <a:latin typeface="Verdana" panose="020B0604030504040204" pitchFamily="34" charset="0"/>
                <a:ea typeface="Verdana" panose="020B0604030504040204" pitchFamily="34" charset="0"/>
              </a:rPr>
              <a:t>Resulting in a set of best practices. </a:t>
            </a:r>
          </a:p>
          <a:p>
            <a:pPr marL="0" indent="0">
              <a:buNone/>
            </a:pPr>
            <a:endParaRPr lang="en-GB" dirty="0"/>
          </a:p>
        </p:txBody>
      </p:sp>
      <p:pic>
        <p:nvPicPr>
          <p:cNvPr id="14" name="Picture 13">
            <a:extLst>
              <a:ext uri="{FF2B5EF4-FFF2-40B4-BE49-F238E27FC236}">
                <a16:creationId xmlns:a16="http://schemas.microsoft.com/office/drawing/2014/main" id="{7104C34D-3CDF-4270-9DA6-F312189D419B}"/>
              </a:ext>
            </a:extLst>
          </p:cNvPr>
          <p:cNvPicPr>
            <a:picLocks noChangeAspect="1"/>
          </p:cNvPicPr>
          <p:nvPr/>
        </p:nvPicPr>
        <p:blipFill>
          <a:blip r:embed="rId6"/>
          <a:stretch>
            <a:fillRect/>
          </a:stretch>
        </p:blipFill>
        <p:spPr>
          <a:xfrm>
            <a:off x="2980266" y="6177477"/>
            <a:ext cx="2760133" cy="612790"/>
          </a:xfrm>
          <a:prstGeom prst="rect">
            <a:avLst/>
          </a:prstGeom>
        </p:spPr>
      </p:pic>
      <p:sp>
        <p:nvSpPr>
          <p:cNvPr id="2" name="Slide Number Placeholder 1">
            <a:extLst>
              <a:ext uri="{FF2B5EF4-FFF2-40B4-BE49-F238E27FC236}">
                <a16:creationId xmlns:a16="http://schemas.microsoft.com/office/drawing/2014/main" id="{F2CF32EA-CC50-4297-BCF8-EA42D3A8E8F6}"/>
              </a:ext>
            </a:extLst>
          </p:cNvPr>
          <p:cNvSpPr>
            <a:spLocks noGrp="1"/>
          </p:cNvSpPr>
          <p:nvPr>
            <p:ph type="sldNum" sz="quarter" idx="12"/>
          </p:nvPr>
        </p:nvSpPr>
        <p:spPr/>
        <p:txBody>
          <a:bodyPr/>
          <a:lstStyle/>
          <a:p>
            <a:fld id="{6D8146AC-2123-8343-9436-87D90C97B9CB}" type="slidenum">
              <a:rPr lang="en-US" smtClean="0"/>
              <a:t>5</a:t>
            </a:fld>
            <a:endParaRPr lang="en-US"/>
          </a:p>
        </p:txBody>
      </p:sp>
    </p:spTree>
    <p:extLst>
      <p:ext uri="{BB962C8B-B14F-4D97-AF65-F5344CB8AC3E}">
        <p14:creationId xmlns:p14="http://schemas.microsoft.com/office/powerpoint/2010/main" val="28974264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BE32EB23-7E6A-844A-8E02-B9845210448A}"/>
              </a:ext>
            </a:extLst>
          </p:cNvPr>
          <p:cNvSpPr txBox="1"/>
          <p:nvPr/>
        </p:nvSpPr>
        <p:spPr>
          <a:xfrm>
            <a:off x="459682" y="56761"/>
            <a:ext cx="7668318" cy="1077218"/>
          </a:xfrm>
          <a:prstGeom prst="rect">
            <a:avLst/>
          </a:prstGeom>
          <a:noFill/>
        </p:spPr>
        <p:txBody>
          <a:bodyPr wrap="square" rtlCol="0">
            <a:spAutoFit/>
          </a:bodyPr>
          <a:lstStyle/>
          <a:p>
            <a:r>
              <a:rPr lang="en-GB" sz="3200" dirty="0">
                <a:solidFill>
                  <a:srgbClr val="00539B"/>
                </a:solidFill>
                <a:latin typeface="Georgia" panose="02040502050405020303" pitchFamily="18" charset="0"/>
                <a:ea typeface="Verdana" panose="020B0604030504040204" pitchFamily="34" charset="0"/>
              </a:rPr>
              <a:t>Advantages and barriers to using commercial mediation </a:t>
            </a:r>
            <a:endParaRPr lang="en-US" sz="3200" dirty="0">
              <a:solidFill>
                <a:srgbClr val="00539B"/>
              </a:solidFill>
              <a:latin typeface="Georgia" panose="02040502050405020303" pitchFamily="18" charset="0"/>
              <a:ea typeface="Verdana" panose="020B0604030504040204" pitchFamily="34" charset="0"/>
              <a:cs typeface="Verdana" panose="020B0604030504040204" pitchFamily="34" charset="0"/>
            </a:endParaRPr>
          </a:p>
        </p:txBody>
      </p:sp>
      <p:graphicFrame>
        <p:nvGraphicFramePr>
          <p:cNvPr id="9" name="Content Placeholder 3">
            <a:extLst>
              <a:ext uri="{FF2B5EF4-FFF2-40B4-BE49-F238E27FC236}">
                <a16:creationId xmlns:a16="http://schemas.microsoft.com/office/drawing/2014/main" id="{B103C022-7289-440B-9E94-3A55D436EC67}"/>
              </a:ext>
            </a:extLst>
          </p:cNvPr>
          <p:cNvGraphicFramePr>
            <a:graphicFrameLocks noGrp="1"/>
          </p:cNvGraphicFramePr>
          <p:nvPr>
            <p:ph idx="1"/>
            <p:extLst>
              <p:ext uri="{D42A27DB-BD31-4B8C-83A1-F6EECF244321}">
                <p14:modId xmlns:p14="http://schemas.microsoft.com/office/powerpoint/2010/main" val="1130507244"/>
              </p:ext>
            </p:extLst>
          </p:nvPr>
        </p:nvGraphicFramePr>
        <p:xfrm>
          <a:off x="459682" y="1618722"/>
          <a:ext cx="8070440" cy="3916680"/>
        </p:xfrm>
        <a:graphic>
          <a:graphicData uri="http://schemas.openxmlformats.org/drawingml/2006/table">
            <a:tbl>
              <a:tblPr firstRow="1" firstCol="1" bandRow="1">
                <a:tableStyleId>{5C22544A-7EE6-4342-B048-85BDC9FD1C3A}</a:tableStyleId>
              </a:tblPr>
              <a:tblGrid>
                <a:gridCol w="4064490">
                  <a:extLst>
                    <a:ext uri="{9D8B030D-6E8A-4147-A177-3AD203B41FA5}">
                      <a16:colId xmlns:a16="http://schemas.microsoft.com/office/drawing/2014/main" val="2274146192"/>
                    </a:ext>
                  </a:extLst>
                </a:gridCol>
                <a:gridCol w="4005950">
                  <a:extLst>
                    <a:ext uri="{9D8B030D-6E8A-4147-A177-3AD203B41FA5}">
                      <a16:colId xmlns:a16="http://schemas.microsoft.com/office/drawing/2014/main" val="853283313"/>
                    </a:ext>
                  </a:extLst>
                </a:gridCol>
              </a:tblGrid>
              <a:tr h="482376">
                <a:tc>
                  <a:txBody>
                    <a:bodyPr/>
                    <a:lstStyle/>
                    <a:p>
                      <a:pPr algn="ctr">
                        <a:spcAft>
                          <a:spcPts val="0"/>
                        </a:spcAft>
                      </a:pPr>
                      <a:r>
                        <a:rPr lang="en-GB" sz="1600" dirty="0">
                          <a:effectLst/>
                        </a:rPr>
                        <a:t>Advantages</a:t>
                      </a:r>
                      <a:endParaRPr lang="en-GB" sz="1600" dirty="0">
                        <a:effectLst/>
                        <a:latin typeface="Times New Roman" panose="02020603050405020304" pitchFamily="18" charset="0"/>
                        <a:ea typeface="Times New Roman" panose="02020603050405020304" pitchFamily="18" charset="0"/>
                      </a:endParaRPr>
                    </a:p>
                  </a:txBody>
                  <a:tcPr marL="63101" marR="63101" marT="0" marB="0"/>
                </a:tc>
                <a:tc>
                  <a:txBody>
                    <a:bodyPr/>
                    <a:lstStyle/>
                    <a:p>
                      <a:pPr algn="ctr">
                        <a:spcAft>
                          <a:spcPts val="0"/>
                        </a:spcAft>
                      </a:pPr>
                      <a:r>
                        <a:rPr lang="en-GB" sz="1600" dirty="0">
                          <a:effectLst/>
                        </a:rPr>
                        <a:t>Barriers</a:t>
                      </a:r>
                    </a:p>
                    <a:p>
                      <a:pPr algn="ctr">
                        <a:spcAft>
                          <a:spcPts val="0"/>
                        </a:spcAft>
                      </a:pPr>
                      <a:r>
                        <a:rPr lang="en-GB" sz="1600" dirty="0">
                          <a:effectLst/>
                        </a:rPr>
                        <a:t> </a:t>
                      </a:r>
                      <a:endParaRPr lang="en-GB" sz="1600" dirty="0">
                        <a:effectLst/>
                        <a:latin typeface="Times New Roman" panose="02020603050405020304" pitchFamily="18" charset="0"/>
                        <a:ea typeface="Times New Roman" panose="02020603050405020304" pitchFamily="18" charset="0"/>
                      </a:endParaRPr>
                    </a:p>
                  </a:txBody>
                  <a:tcPr marL="63101" marR="63101" marT="0" marB="0"/>
                </a:tc>
                <a:extLst>
                  <a:ext uri="{0D108BD9-81ED-4DB2-BD59-A6C34878D82A}">
                    <a16:rowId xmlns:a16="http://schemas.microsoft.com/office/drawing/2014/main" val="4127313145"/>
                  </a:ext>
                </a:extLst>
              </a:tr>
              <a:tr h="3399062">
                <a:tc>
                  <a:txBody>
                    <a:bodyPr/>
                    <a:lstStyle/>
                    <a:p>
                      <a:pPr marL="377825">
                        <a:spcAft>
                          <a:spcPts val="0"/>
                        </a:spcAft>
                      </a:pPr>
                      <a:r>
                        <a:rPr lang="en-GB" sz="1500" dirty="0">
                          <a:effectLst/>
                        </a:rPr>
                        <a:t> </a:t>
                      </a:r>
                    </a:p>
                    <a:p>
                      <a:pPr marL="342900" lvl="0" indent="-342900">
                        <a:spcAft>
                          <a:spcPts val="0"/>
                        </a:spcAft>
                        <a:buFont typeface="+mj-lt"/>
                        <a:buAutoNum type="arabicPeriod"/>
                      </a:pPr>
                      <a:r>
                        <a:rPr lang="en-GB" sz="1500" dirty="0">
                          <a:effectLst/>
                        </a:rPr>
                        <a:t>Direct time savings </a:t>
                      </a:r>
                    </a:p>
                    <a:p>
                      <a:pPr marL="342900" lvl="0" indent="-342900">
                        <a:spcAft>
                          <a:spcPts val="0"/>
                        </a:spcAft>
                        <a:buFont typeface="+mj-lt"/>
                        <a:buAutoNum type="arabicPeriod"/>
                      </a:pPr>
                      <a:r>
                        <a:rPr lang="en-GB" sz="1500" dirty="0">
                          <a:effectLst/>
                        </a:rPr>
                        <a:t>Direct cost savings </a:t>
                      </a:r>
                    </a:p>
                    <a:p>
                      <a:pPr marL="342900" lvl="0" indent="-342900">
                        <a:spcAft>
                          <a:spcPts val="0"/>
                        </a:spcAft>
                        <a:buFont typeface="+mj-lt"/>
                        <a:buAutoNum type="arabicPeriod"/>
                      </a:pPr>
                      <a:r>
                        <a:rPr lang="en-GB" sz="1500" dirty="0">
                          <a:effectLst/>
                        </a:rPr>
                        <a:t>Indirect cost and time savings (e.g. capital unblocking) </a:t>
                      </a:r>
                    </a:p>
                    <a:p>
                      <a:pPr marL="342900" lvl="0" indent="-342900">
                        <a:spcAft>
                          <a:spcPts val="0"/>
                        </a:spcAft>
                        <a:buFont typeface="+mj-lt"/>
                        <a:buAutoNum type="arabicPeriod"/>
                      </a:pPr>
                      <a:r>
                        <a:rPr lang="en-GB" sz="1500" dirty="0">
                          <a:effectLst/>
                        </a:rPr>
                        <a:t>Preserving business relations </a:t>
                      </a:r>
                    </a:p>
                    <a:p>
                      <a:pPr marL="342900" lvl="0" indent="-342900">
                        <a:spcAft>
                          <a:spcPts val="0"/>
                        </a:spcAft>
                        <a:buFont typeface="+mj-lt"/>
                        <a:buAutoNum type="arabicPeriod"/>
                      </a:pPr>
                      <a:r>
                        <a:rPr lang="en-GB" sz="1500" dirty="0">
                          <a:effectLst/>
                        </a:rPr>
                        <a:t>More control over the dispute resolution outcome – business solution </a:t>
                      </a:r>
                    </a:p>
                    <a:p>
                      <a:pPr marL="342900" lvl="0" indent="-342900">
                        <a:spcAft>
                          <a:spcPts val="0"/>
                        </a:spcAft>
                        <a:buFont typeface="+mj-lt"/>
                        <a:buAutoNum type="arabicPeriod"/>
                      </a:pPr>
                      <a:r>
                        <a:rPr lang="en-GB" sz="1500" dirty="0">
                          <a:effectLst/>
                        </a:rPr>
                        <a:t>Avoidance of stress related to court litigation </a:t>
                      </a:r>
                    </a:p>
                    <a:p>
                      <a:pPr marL="342900" lvl="0" indent="-342900">
                        <a:spcAft>
                          <a:spcPts val="0"/>
                        </a:spcAft>
                        <a:buFont typeface="+mj-lt"/>
                        <a:buAutoNum type="arabicPeriod"/>
                      </a:pPr>
                      <a:r>
                        <a:rPr lang="en-GB" sz="1500" dirty="0">
                          <a:effectLst/>
                        </a:rPr>
                        <a:t>Voluntary</a:t>
                      </a:r>
                      <a:r>
                        <a:rPr lang="en-GB" sz="1500" baseline="0" dirty="0">
                          <a:effectLst/>
                        </a:rPr>
                        <a:t> compliance or enforcement of the settlement agreement</a:t>
                      </a:r>
                      <a:endParaRPr lang="en-GB" sz="1500" dirty="0">
                        <a:effectLst/>
                      </a:endParaRPr>
                    </a:p>
                    <a:p>
                      <a:pPr>
                        <a:spcAft>
                          <a:spcPts val="0"/>
                        </a:spcAft>
                      </a:pPr>
                      <a:r>
                        <a:rPr lang="en-GB" sz="1500" dirty="0">
                          <a:effectLst/>
                        </a:rPr>
                        <a:t> </a:t>
                      </a:r>
                      <a:endParaRPr lang="en-GB" sz="1500" dirty="0">
                        <a:effectLst/>
                        <a:latin typeface="Times New Roman" panose="02020603050405020304" pitchFamily="18" charset="0"/>
                        <a:ea typeface="Times New Roman" panose="02020603050405020304" pitchFamily="18" charset="0"/>
                      </a:endParaRPr>
                    </a:p>
                  </a:txBody>
                  <a:tcPr marL="63101" marR="63101" marT="0" marB="0"/>
                </a:tc>
                <a:tc>
                  <a:txBody>
                    <a:bodyPr/>
                    <a:lstStyle/>
                    <a:p>
                      <a:pPr marL="294005">
                        <a:spcAft>
                          <a:spcPts val="0"/>
                        </a:spcAft>
                      </a:pPr>
                      <a:r>
                        <a:rPr lang="en-GB" sz="1500" dirty="0">
                          <a:effectLst/>
                        </a:rPr>
                        <a:t> </a:t>
                      </a:r>
                    </a:p>
                    <a:p>
                      <a:pPr marL="342900" lvl="0" indent="-342900">
                        <a:spcAft>
                          <a:spcPts val="0"/>
                        </a:spcAft>
                        <a:buFont typeface="+mj-lt"/>
                        <a:buAutoNum type="arabicPeriod"/>
                      </a:pPr>
                      <a:r>
                        <a:rPr lang="en-GB" sz="1500" dirty="0">
                          <a:effectLst/>
                        </a:rPr>
                        <a:t>Lack of awareness about mediation as a suitable means for solving disputes </a:t>
                      </a:r>
                    </a:p>
                    <a:p>
                      <a:pPr marL="342900" lvl="0" indent="-342900">
                        <a:spcAft>
                          <a:spcPts val="0"/>
                        </a:spcAft>
                        <a:buFont typeface="+mj-lt"/>
                        <a:buAutoNum type="arabicPeriod"/>
                      </a:pPr>
                      <a:r>
                        <a:rPr lang="en-GB" sz="1500" dirty="0">
                          <a:effectLst/>
                        </a:rPr>
                        <a:t>Current template contracts do not contain a mediation clause </a:t>
                      </a:r>
                    </a:p>
                    <a:p>
                      <a:pPr marL="342900" lvl="0" indent="-342900">
                        <a:spcAft>
                          <a:spcPts val="0"/>
                        </a:spcAft>
                        <a:buFont typeface="+mj-lt"/>
                        <a:buAutoNum type="arabicPeriod"/>
                      </a:pPr>
                      <a:r>
                        <a:rPr lang="en-GB" sz="1500" dirty="0">
                          <a:effectLst/>
                        </a:rPr>
                        <a:t>Conservative attitude of lawyers </a:t>
                      </a:r>
                    </a:p>
                    <a:p>
                      <a:pPr marL="342900" lvl="0" indent="-342900">
                        <a:spcAft>
                          <a:spcPts val="0"/>
                        </a:spcAft>
                        <a:buFont typeface="+mj-lt"/>
                        <a:buAutoNum type="arabicPeriod"/>
                      </a:pPr>
                      <a:r>
                        <a:rPr lang="en-GB" sz="1500" dirty="0">
                          <a:effectLst/>
                        </a:rPr>
                        <a:t>Lack of mediation training </a:t>
                      </a:r>
                    </a:p>
                    <a:p>
                      <a:pPr marL="342900" lvl="0" indent="-342900">
                        <a:spcAft>
                          <a:spcPts val="0"/>
                        </a:spcAft>
                        <a:buFont typeface="+mj-lt"/>
                        <a:buAutoNum type="arabicPeriod"/>
                      </a:pPr>
                      <a:r>
                        <a:rPr lang="en-GB" sz="1500" dirty="0">
                          <a:effectLst/>
                        </a:rPr>
                        <a:t>Corporate culture   </a:t>
                      </a:r>
                    </a:p>
                    <a:p>
                      <a:pPr marL="342900" lvl="0" indent="-342900">
                        <a:spcAft>
                          <a:spcPts val="0"/>
                        </a:spcAft>
                        <a:buFont typeface="+mj-lt"/>
                        <a:buAutoNum type="arabicPeriod"/>
                      </a:pPr>
                      <a:r>
                        <a:rPr lang="en-GB" sz="1500" dirty="0">
                          <a:effectLst/>
                        </a:rPr>
                        <a:t>Specific sector-wide agreements </a:t>
                      </a:r>
                    </a:p>
                    <a:p>
                      <a:pPr marL="342900" lvl="0" indent="-342900">
                        <a:spcAft>
                          <a:spcPts val="0"/>
                        </a:spcAft>
                        <a:buFont typeface="+mj-lt"/>
                        <a:buAutoNum type="arabicPeriod"/>
                      </a:pPr>
                      <a:r>
                        <a:rPr lang="en-GB" sz="1500" dirty="0">
                          <a:effectLst/>
                        </a:rPr>
                        <a:t>Unsuccessful </a:t>
                      </a:r>
                      <a:r>
                        <a:rPr lang="en-GB" sz="1500" noProof="0" dirty="0">
                          <a:effectLst/>
                        </a:rPr>
                        <a:t>previous</a:t>
                      </a:r>
                      <a:r>
                        <a:rPr lang="en-GB" sz="1500" dirty="0">
                          <a:effectLst/>
                        </a:rPr>
                        <a:t> experience with mediation </a:t>
                      </a:r>
                    </a:p>
                    <a:p>
                      <a:pPr marL="342900" lvl="0" indent="-342900">
                        <a:spcAft>
                          <a:spcPts val="0"/>
                        </a:spcAft>
                        <a:buFont typeface="+mj-lt"/>
                        <a:buAutoNum type="arabicPeriod"/>
                      </a:pPr>
                      <a:r>
                        <a:rPr lang="en-GB" sz="1500" dirty="0">
                          <a:effectLst/>
                        </a:rPr>
                        <a:t>Limited trust</a:t>
                      </a:r>
                      <a:r>
                        <a:rPr lang="en-GB" sz="1500" baseline="0" dirty="0">
                          <a:effectLst/>
                        </a:rPr>
                        <a:t> in mediation framework</a:t>
                      </a:r>
                      <a:r>
                        <a:rPr lang="en-GB" sz="1500" dirty="0">
                          <a:effectLst/>
                        </a:rPr>
                        <a:t>; </a:t>
                      </a:r>
                    </a:p>
                    <a:p>
                      <a:pPr marL="342900" lvl="0" indent="-342900">
                        <a:spcAft>
                          <a:spcPts val="0"/>
                        </a:spcAft>
                        <a:buFont typeface="+mj-lt"/>
                        <a:buAutoNum type="arabicPeriod"/>
                      </a:pPr>
                      <a:r>
                        <a:rPr lang="en-GB" sz="1500" dirty="0">
                          <a:effectLst/>
                        </a:rPr>
                        <a:t>Confirmation from court required </a:t>
                      </a:r>
                    </a:p>
                    <a:p>
                      <a:pPr marL="342900" lvl="0" indent="-342900">
                        <a:spcAft>
                          <a:spcPts val="0"/>
                        </a:spcAft>
                        <a:buFont typeface="+mj-lt"/>
                        <a:buAutoNum type="arabicPeriod"/>
                      </a:pPr>
                      <a:r>
                        <a:rPr lang="en-GB" sz="1500" dirty="0">
                          <a:effectLst/>
                        </a:rPr>
                        <a:t>Lack of cooperation from opposing partners</a:t>
                      </a:r>
                    </a:p>
                    <a:p>
                      <a:pPr>
                        <a:spcAft>
                          <a:spcPts val="0"/>
                        </a:spcAft>
                      </a:pPr>
                      <a:r>
                        <a:rPr lang="en-GB" sz="1500" dirty="0">
                          <a:effectLst/>
                        </a:rPr>
                        <a:t> </a:t>
                      </a:r>
                      <a:endParaRPr lang="en-GB" sz="1500" dirty="0">
                        <a:effectLst/>
                        <a:latin typeface="Times New Roman" panose="02020603050405020304" pitchFamily="18" charset="0"/>
                        <a:ea typeface="Times New Roman" panose="02020603050405020304" pitchFamily="18" charset="0"/>
                      </a:endParaRPr>
                    </a:p>
                  </a:txBody>
                  <a:tcPr marL="63101" marR="63101" marT="0" marB="0"/>
                </a:tc>
                <a:extLst>
                  <a:ext uri="{0D108BD9-81ED-4DB2-BD59-A6C34878D82A}">
                    <a16:rowId xmlns:a16="http://schemas.microsoft.com/office/drawing/2014/main" val="3140386353"/>
                  </a:ext>
                </a:extLst>
              </a:tr>
            </a:tbl>
          </a:graphicData>
        </a:graphic>
      </p:graphicFrame>
      <p:pic>
        <p:nvPicPr>
          <p:cNvPr id="10" name="Picture 9">
            <a:extLst>
              <a:ext uri="{FF2B5EF4-FFF2-40B4-BE49-F238E27FC236}">
                <a16:creationId xmlns:a16="http://schemas.microsoft.com/office/drawing/2014/main" id="{CEA24340-6ABC-4689-A485-87CFD023D4B2}"/>
              </a:ext>
            </a:extLst>
          </p:cNvPr>
          <p:cNvPicPr>
            <a:picLocks noChangeAspect="1"/>
          </p:cNvPicPr>
          <p:nvPr/>
        </p:nvPicPr>
        <p:blipFill>
          <a:blip r:embed="rId3"/>
          <a:stretch>
            <a:fillRect/>
          </a:stretch>
        </p:blipFill>
        <p:spPr>
          <a:xfrm>
            <a:off x="2980266" y="6177477"/>
            <a:ext cx="2760133" cy="612790"/>
          </a:xfrm>
          <a:prstGeom prst="rect">
            <a:avLst/>
          </a:prstGeom>
        </p:spPr>
      </p:pic>
      <p:sp>
        <p:nvSpPr>
          <p:cNvPr id="2" name="Slide Number Placeholder 1">
            <a:extLst>
              <a:ext uri="{FF2B5EF4-FFF2-40B4-BE49-F238E27FC236}">
                <a16:creationId xmlns:a16="http://schemas.microsoft.com/office/drawing/2014/main" id="{165EC0ED-4460-4F3D-B35E-CAA6E062F433}"/>
              </a:ext>
            </a:extLst>
          </p:cNvPr>
          <p:cNvSpPr>
            <a:spLocks noGrp="1"/>
          </p:cNvSpPr>
          <p:nvPr>
            <p:ph type="sldNum" sz="quarter" idx="12"/>
          </p:nvPr>
        </p:nvSpPr>
        <p:spPr/>
        <p:txBody>
          <a:bodyPr/>
          <a:lstStyle/>
          <a:p>
            <a:fld id="{6D8146AC-2123-8343-9436-87D90C97B9CB}" type="slidenum">
              <a:rPr lang="en-US" smtClean="0"/>
              <a:t>6</a:t>
            </a:fld>
            <a:endParaRPr lang="en-US"/>
          </a:p>
        </p:txBody>
      </p:sp>
    </p:spTree>
    <p:extLst>
      <p:ext uri="{BB962C8B-B14F-4D97-AF65-F5344CB8AC3E}">
        <p14:creationId xmlns:p14="http://schemas.microsoft.com/office/powerpoint/2010/main" val="26841243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9949950-298A-8C4C-A41A-9A6BC08F699A}"/>
              </a:ext>
            </a:extLst>
          </p:cNvPr>
          <p:cNvGrpSpPr/>
          <p:nvPr/>
        </p:nvGrpSpPr>
        <p:grpSpPr>
          <a:xfrm>
            <a:off x="0" y="0"/>
            <a:ext cx="9144000" cy="1354667"/>
            <a:chOff x="0" y="0"/>
            <a:chExt cx="9144000" cy="1728522"/>
          </a:xfrm>
        </p:grpSpPr>
        <p:sp>
          <p:nvSpPr>
            <p:cNvPr id="4" name="Rectangle 3">
              <a:extLst>
                <a:ext uri="{FF2B5EF4-FFF2-40B4-BE49-F238E27FC236}">
                  <a16:creationId xmlns:a16="http://schemas.microsoft.com/office/drawing/2014/main" id="{C172C9BE-D8B9-9740-8D09-CA3FD0345FCD}"/>
                </a:ext>
              </a:extLst>
            </p:cNvPr>
            <p:cNvSpPr/>
            <p:nvPr/>
          </p:nvSpPr>
          <p:spPr>
            <a:xfrm>
              <a:off x="0" y="0"/>
              <a:ext cx="9144000" cy="172852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 name="Straight Connector 2">
              <a:extLst>
                <a:ext uri="{FF2B5EF4-FFF2-40B4-BE49-F238E27FC236}">
                  <a16:creationId xmlns:a16="http://schemas.microsoft.com/office/drawing/2014/main" id="{75579503-EB05-7A4F-8401-43A172514F86}"/>
                </a:ext>
              </a:extLst>
            </p:cNvPr>
            <p:cNvCxnSpPr>
              <a:cxnSpLocks/>
            </p:cNvCxnSpPr>
            <p:nvPr/>
          </p:nvCxnSpPr>
          <p:spPr>
            <a:xfrm>
              <a:off x="0" y="1728522"/>
              <a:ext cx="9144000" cy="0"/>
            </a:xfrm>
            <a:prstGeom prst="line">
              <a:avLst/>
            </a:prstGeom>
            <a:ln w="28575">
              <a:solidFill>
                <a:srgbClr val="00AE9E"/>
              </a:solidFill>
            </a:ln>
          </p:spPr>
          <p:style>
            <a:lnRef idx="1">
              <a:schemeClr val="accent1"/>
            </a:lnRef>
            <a:fillRef idx="0">
              <a:schemeClr val="accent1"/>
            </a:fillRef>
            <a:effectRef idx="0">
              <a:schemeClr val="accent1"/>
            </a:effectRef>
            <a:fontRef idx="minor">
              <a:schemeClr val="tx1"/>
            </a:fontRef>
          </p:style>
        </p:cxnSp>
      </p:grpSp>
      <p:sp>
        <p:nvSpPr>
          <p:cNvPr id="6" name="TextBox 5">
            <a:extLst>
              <a:ext uri="{FF2B5EF4-FFF2-40B4-BE49-F238E27FC236}">
                <a16:creationId xmlns:a16="http://schemas.microsoft.com/office/drawing/2014/main" id="{BE32EB23-7E6A-844A-8E02-B9845210448A}"/>
              </a:ext>
            </a:extLst>
          </p:cNvPr>
          <p:cNvSpPr txBox="1"/>
          <p:nvPr/>
        </p:nvSpPr>
        <p:spPr>
          <a:xfrm>
            <a:off x="459682" y="384945"/>
            <a:ext cx="7821038" cy="584775"/>
          </a:xfrm>
          <a:prstGeom prst="rect">
            <a:avLst/>
          </a:prstGeom>
          <a:noFill/>
        </p:spPr>
        <p:txBody>
          <a:bodyPr wrap="square" rtlCol="0">
            <a:spAutoFit/>
          </a:bodyPr>
          <a:lstStyle/>
          <a:p>
            <a:r>
              <a:rPr lang="en-GB" sz="3200" dirty="0">
                <a:solidFill>
                  <a:srgbClr val="00539B"/>
                </a:solidFill>
                <a:latin typeface="Georgia" panose="02040502050405020303" pitchFamily="18" charset="0"/>
                <a:ea typeface="Verdana" panose="020B0604030504040204" pitchFamily="34" charset="0"/>
              </a:rPr>
              <a:t>The “Mediation paradox” </a:t>
            </a:r>
            <a:endParaRPr lang="en-US" sz="3200" dirty="0">
              <a:solidFill>
                <a:srgbClr val="00539B"/>
              </a:solidFill>
              <a:latin typeface="Georgia" panose="02040502050405020303" pitchFamily="18" charset="0"/>
              <a:ea typeface="Verdana" panose="020B0604030504040204" pitchFamily="34" charset="0"/>
              <a:cs typeface="Verdana" panose="020B0604030504040204" pitchFamily="34" charset="0"/>
            </a:endParaRPr>
          </a:p>
        </p:txBody>
      </p:sp>
      <p:sp>
        <p:nvSpPr>
          <p:cNvPr id="7" name="TextBox 6">
            <a:extLst>
              <a:ext uri="{FF2B5EF4-FFF2-40B4-BE49-F238E27FC236}">
                <a16:creationId xmlns:a16="http://schemas.microsoft.com/office/drawing/2014/main" id="{490CD9F3-5FDA-474F-A788-436D234E556C}"/>
              </a:ext>
            </a:extLst>
          </p:cNvPr>
          <p:cNvSpPr txBox="1"/>
          <p:nvPr/>
        </p:nvSpPr>
        <p:spPr>
          <a:xfrm>
            <a:off x="459682" y="1716598"/>
            <a:ext cx="8260248" cy="3835663"/>
          </a:xfrm>
          <a:prstGeom prst="rect">
            <a:avLst/>
          </a:prstGeom>
          <a:noFill/>
        </p:spPr>
        <p:txBody>
          <a:bodyPr wrap="square" rtlCol="0">
            <a:noAutofit/>
          </a:bodyPr>
          <a:lstStyle/>
          <a:p>
            <a:pPr marL="342900" indent="-342900">
              <a:spcBef>
                <a:spcPts val="600"/>
              </a:spcBef>
              <a:spcAft>
                <a:spcPts val="600"/>
              </a:spcAft>
              <a:buClr>
                <a:srgbClr val="00539B"/>
              </a:buClr>
              <a:buFont typeface="Wingdings" panose="05000000000000000000" pitchFamily="2" charset="2"/>
              <a:buChar char="Ø"/>
            </a:pPr>
            <a:r>
              <a:rPr lang="en-GB" dirty="0">
                <a:latin typeface="Verdana" panose="020B0604030504040204" pitchFamily="34" charset="0"/>
                <a:ea typeface="Verdana" panose="020B0604030504040204" pitchFamily="34" charset="0"/>
              </a:rPr>
              <a:t>Surveys show that companies like mediation but rarely use it</a:t>
            </a:r>
          </a:p>
          <a:p>
            <a:pPr marL="342900" indent="-342900">
              <a:spcBef>
                <a:spcPts val="600"/>
              </a:spcBef>
              <a:spcAft>
                <a:spcPts val="600"/>
              </a:spcAft>
              <a:buClr>
                <a:srgbClr val="00539B"/>
              </a:buClr>
              <a:buFont typeface="Wingdings" panose="05000000000000000000" pitchFamily="2" charset="2"/>
              <a:buChar char="Ø"/>
            </a:pPr>
            <a:r>
              <a:rPr lang="en-GB" dirty="0">
                <a:latin typeface="Verdana" panose="020B0604030504040204" pitchFamily="34" charset="0"/>
                <a:ea typeface="Verdana" panose="020B0604030504040204" pitchFamily="34" charset="0"/>
              </a:rPr>
              <a:t>However most surveys conducted mainly among large corporations with sophisticated general counsels</a:t>
            </a:r>
          </a:p>
          <a:p>
            <a:pPr marL="342900" indent="-342900">
              <a:spcBef>
                <a:spcPts val="600"/>
              </a:spcBef>
              <a:spcAft>
                <a:spcPts val="600"/>
              </a:spcAft>
              <a:buClr>
                <a:srgbClr val="00539B"/>
              </a:buClr>
              <a:buFont typeface="Wingdings" panose="05000000000000000000" pitchFamily="2" charset="2"/>
              <a:buChar char="Ø"/>
            </a:pPr>
            <a:r>
              <a:rPr lang="en-GB" dirty="0">
                <a:latin typeface="Verdana" panose="020B0604030504040204" pitchFamily="34" charset="0"/>
                <a:ea typeface="Verdana" panose="020B0604030504040204" pitchFamily="34" charset="0"/>
              </a:rPr>
              <a:t>There is a difference between how SMEs handle disputes and large companies</a:t>
            </a:r>
          </a:p>
          <a:p>
            <a:pPr marL="342900" indent="-342900">
              <a:spcBef>
                <a:spcPts val="600"/>
              </a:spcBef>
              <a:spcAft>
                <a:spcPts val="600"/>
              </a:spcAft>
              <a:buClr>
                <a:srgbClr val="00539B"/>
              </a:buClr>
              <a:buFont typeface="Wingdings" panose="05000000000000000000" pitchFamily="2" charset="2"/>
              <a:buChar char="Ø"/>
            </a:pPr>
            <a:r>
              <a:rPr lang="en-GB" dirty="0">
                <a:latin typeface="Verdana" panose="020B0604030504040204" pitchFamily="34" charset="0"/>
                <a:ea typeface="Verdana" panose="020B0604030504040204" pitchFamily="34" charset="0"/>
              </a:rPr>
              <a:t>Serbian SMEs represent 99 per cent of registered enterprises and generate some 67 per cent of employment in the country</a:t>
            </a:r>
          </a:p>
          <a:p>
            <a:pPr marL="342900" indent="-342900">
              <a:spcBef>
                <a:spcPts val="600"/>
              </a:spcBef>
              <a:spcAft>
                <a:spcPts val="600"/>
              </a:spcAft>
              <a:buClr>
                <a:srgbClr val="00539B"/>
              </a:buClr>
              <a:buFont typeface="Wingdings" panose="05000000000000000000" pitchFamily="2" charset="2"/>
              <a:buChar char="Ø"/>
            </a:pPr>
            <a:r>
              <a:rPr lang="en-GB" dirty="0">
                <a:latin typeface="Verdana" panose="020B0604030504040204" pitchFamily="34" charset="0"/>
                <a:ea typeface="Verdana" panose="020B0604030504040204" pitchFamily="34" charset="0"/>
              </a:rPr>
              <a:t>SMEs often forego debt recovery due to complexity and cost and do not seek legal advice</a:t>
            </a:r>
          </a:p>
        </p:txBody>
      </p:sp>
      <p:pic>
        <p:nvPicPr>
          <p:cNvPr id="8" name="Picture 7">
            <a:extLst>
              <a:ext uri="{FF2B5EF4-FFF2-40B4-BE49-F238E27FC236}">
                <a16:creationId xmlns:a16="http://schemas.microsoft.com/office/drawing/2014/main" id="{18BEFB71-5A86-471D-8046-D4873E5DDFB2}"/>
              </a:ext>
            </a:extLst>
          </p:cNvPr>
          <p:cNvPicPr>
            <a:picLocks noChangeAspect="1"/>
          </p:cNvPicPr>
          <p:nvPr/>
        </p:nvPicPr>
        <p:blipFill>
          <a:blip r:embed="rId3"/>
          <a:stretch>
            <a:fillRect/>
          </a:stretch>
        </p:blipFill>
        <p:spPr>
          <a:xfrm>
            <a:off x="2980266" y="6177477"/>
            <a:ext cx="2760133" cy="612790"/>
          </a:xfrm>
          <a:prstGeom prst="rect">
            <a:avLst/>
          </a:prstGeom>
        </p:spPr>
      </p:pic>
      <p:sp>
        <p:nvSpPr>
          <p:cNvPr id="5" name="Slide Number Placeholder 4">
            <a:extLst>
              <a:ext uri="{FF2B5EF4-FFF2-40B4-BE49-F238E27FC236}">
                <a16:creationId xmlns:a16="http://schemas.microsoft.com/office/drawing/2014/main" id="{CA827903-F4E0-41BF-8BD5-9D3D7E3F9559}"/>
              </a:ext>
            </a:extLst>
          </p:cNvPr>
          <p:cNvSpPr>
            <a:spLocks noGrp="1"/>
          </p:cNvSpPr>
          <p:nvPr>
            <p:ph type="sldNum" sz="quarter" idx="12"/>
          </p:nvPr>
        </p:nvSpPr>
        <p:spPr/>
        <p:txBody>
          <a:bodyPr/>
          <a:lstStyle/>
          <a:p>
            <a:fld id="{6D8146AC-2123-8343-9436-87D90C97B9CB}" type="slidenum">
              <a:rPr lang="en-US" smtClean="0"/>
              <a:t>7</a:t>
            </a:fld>
            <a:endParaRPr lang="en-US"/>
          </a:p>
        </p:txBody>
      </p:sp>
    </p:spTree>
    <p:extLst>
      <p:ext uri="{BB962C8B-B14F-4D97-AF65-F5344CB8AC3E}">
        <p14:creationId xmlns:p14="http://schemas.microsoft.com/office/powerpoint/2010/main" val="36219588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BE32EB23-7E6A-844A-8E02-B9845210448A}"/>
              </a:ext>
            </a:extLst>
          </p:cNvPr>
          <p:cNvSpPr txBox="1"/>
          <p:nvPr/>
        </p:nvSpPr>
        <p:spPr>
          <a:xfrm>
            <a:off x="459681" y="260144"/>
            <a:ext cx="8543641" cy="584775"/>
          </a:xfrm>
          <a:prstGeom prst="rect">
            <a:avLst/>
          </a:prstGeom>
          <a:noFill/>
        </p:spPr>
        <p:txBody>
          <a:bodyPr wrap="square" rtlCol="0">
            <a:spAutoFit/>
          </a:bodyPr>
          <a:lstStyle/>
          <a:p>
            <a:r>
              <a:rPr lang="sr-Latn-ME" sz="3200" dirty="0">
                <a:solidFill>
                  <a:srgbClr val="00539B"/>
                </a:solidFill>
                <a:latin typeface="Georgia" panose="02040502050405020303" pitchFamily="18" charset="0"/>
                <a:ea typeface="Verdana" panose="020B0604030504040204" pitchFamily="34" charset="0"/>
              </a:rPr>
              <a:t>Country Analysis</a:t>
            </a:r>
            <a:endParaRPr lang="en-US" sz="3200" dirty="0">
              <a:solidFill>
                <a:srgbClr val="00539B"/>
              </a:solidFill>
              <a:latin typeface="Georgia" panose="02040502050405020303" pitchFamily="18" charset="0"/>
              <a:ea typeface="Verdana" panose="020B0604030504040204" pitchFamily="34" charset="0"/>
              <a:cs typeface="Verdana" panose="020B0604030504040204" pitchFamily="34" charset="0"/>
            </a:endParaRPr>
          </a:p>
        </p:txBody>
      </p:sp>
      <p:sp>
        <p:nvSpPr>
          <p:cNvPr id="7" name="TextBox 6">
            <a:extLst>
              <a:ext uri="{FF2B5EF4-FFF2-40B4-BE49-F238E27FC236}">
                <a16:creationId xmlns:a16="http://schemas.microsoft.com/office/drawing/2014/main" id="{490CD9F3-5FDA-474F-A788-436D234E556C}"/>
              </a:ext>
            </a:extLst>
          </p:cNvPr>
          <p:cNvSpPr txBox="1"/>
          <p:nvPr/>
        </p:nvSpPr>
        <p:spPr>
          <a:xfrm>
            <a:off x="0" y="1107831"/>
            <a:ext cx="9003323" cy="4853354"/>
          </a:xfrm>
          <a:prstGeom prst="rect">
            <a:avLst/>
          </a:prstGeom>
          <a:noFill/>
        </p:spPr>
        <p:txBody>
          <a:bodyPr wrap="square" rtlCol="0">
            <a:noAutofit/>
          </a:bodyPr>
          <a:lstStyle/>
          <a:p>
            <a:pPr marL="342900" indent="-342900">
              <a:buFont typeface="Wingdings" panose="05000000000000000000" pitchFamily="2" charset="2"/>
              <a:buChar char="Ø"/>
            </a:pPr>
            <a:r>
              <a:rPr lang="en-GB" sz="2000" b="1" dirty="0">
                <a:solidFill>
                  <a:srgbClr val="00AE9E"/>
                </a:solidFill>
              </a:rPr>
              <a:t>Austria</a:t>
            </a:r>
            <a:r>
              <a:rPr lang="en-GB" sz="2000" dirty="0"/>
              <a:t> – </a:t>
            </a:r>
            <a:r>
              <a:rPr lang="en-GB" sz="2000" i="1" dirty="0"/>
              <a:t>The Austrian legal framework on mediation was not able to foster a substantial increase of the recourse to commercial mediation</a:t>
            </a:r>
            <a:r>
              <a:rPr lang="en-GB" i="1" dirty="0"/>
              <a:t>. </a:t>
            </a:r>
          </a:p>
          <a:p>
            <a:pPr marL="914400" lvl="3">
              <a:spcBef>
                <a:spcPts val="600"/>
              </a:spcBef>
              <a:spcAft>
                <a:spcPts val="600"/>
              </a:spcAft>
              <a:buFont typeface="Arial" panose="020B0604020202020204" pitchFamily="34" charset="0"/>
              <a:buChar char="•"/>
            </a:pPr>
            <a:r>
              <a:rPr lang="sr-Latn-ME" sz="1800" dirty="0"/>
              <a:t> </a:t>
            </a:r>
            <a:r>
              <a:rPr lang="en-GB" sz="1800" dirty="0"/>
              <a:t>No mandatory element.</a:t>
            </a:r>
          </a:p>
          <a:p>
            <a:pPr marL="914400" lvl="3">
              <a:spcBef>
                <a:spcPts val="600"/>
              </a:spcBef>
              <a:spcAft>
                <a:spcPts val="600"/>
              </a:spcAft>
              <a:buFont typeface="Arial" panose="020B0604020202020204" pitchFamily="34" charset="0"/>
              <a:buChar char="•"/>
            </a:pPr>
            <a:r>
              <a:rPr lang="sr-Latn-ME" sz="1800" dirty="0"/>
              <a:t> </a:t>
            </a:r>
            <a:r>
              <a:rPr lang="en-GB" sz="1800" dirty="0"/>
              <a:t>ADR hybrid procedures are becoming significantly more relevant.</a:t>
            </a:r>
          </a:p>
          <a:p>
            <a:pPr marL="914400" lvl="3">
              <a:spcBef>
                <a:spcPts val="600"/>
              </a:spcBef>
              <a:spcAft>
                <a:spcPts val="600"/>
              </a:spcAft>
              <a:buFont typeface="Arial" panose="020B0604020202020204" pitchFamily="34" charset="0"/>
              <a:buChar char="•"/>
            </a:pPr>
            <a:r>
              <a:rPr lang="sr-Latn-ME" sz="1800" dirty="0"/>
              <a:t> </a:t>
            </a:r>
            <a:r>
              <a:rPr lang="en-GB" sz="1800" dirty="0"/>
              <a:t>More incentives are needed to promote recourse to mediation.</a:t>
            </a:r>
            <a:endParaRPr lang="en-GB" dirty="0"/>
          </a:p>
          <a:p>
            <a:pPr marL="342900" indent="-342900">
              <a:buFont typeface="Wingdings" panose="05000000000000000000" pitchFamily="2" charset="2"/>
              <a:buChar char="Ø"/>
            </a:pPr>
            <a:r>
              <a:rPr lang="en-GB" sz="2000" b="1" dirty="0">
                <a:solidFill>
                  <a:srgbClr val="00AE9E"/>
                </a:solidFill>
              </a:rPr>
              <a:t>Greece </a:t>
            </a:r>
            <a:r>
              <a:rPr lang="en-GB" sz="2000" dirty="0"/>
              <a:t> - </a:t>
            </a:r>
            <a:r>
              <a:rPr lang="en-GB" sz="2000" i="1" dirty="0"/>
              <a:t>In the last 10 years, legislation focused only on the voluntary recourse to mediation has failed to generate a sufficient number of mediations</a:t>
            </a:r>
            <a:r>
              <a:rPr lang="en-GB" i="1" dirty="0"/>
              <a:t>.</a:t>
            </a:r>
          </a:p>
          <a:p>
            <a:pPr marL="1038225" lvl="3">
              <a:spcBef>
                <a:spcPts val="600"/>
              </a:spcBef>
              <a:spcAft>
                <a:spcPts val="600"/>
              </a:spcAft>
              <a:buFont typeface="Arial" panose="020B0604020202020204" pitchFamily="34" charset="0"/>
              <a:buChar char="•"/>
            </a:pPr>
            <a:r>
              <a:rPr lang="sr-Latn-ME" sz="1800" dirty="0"/>
              <a:t> </a:t>
            </a:r>
            <a:r>
              <a:rPr lang="en-GB" sz="1800" dirty="0"/>
              <a:t>Italian model adopted since 2020.</a:t>
            </a:r>
          </a:p>
          <a:p>
            <a:pPr marL="1038225" lvl="3">
              <a:spcBef>
                <a:spcPts val="600"/>
              </a:spcBef>
              <a:spcAft>
                <a:spcPts val="600"/>
              </a:spcAft>
              <a:buFont typeface="Arial" panose="020B0604020202020204" pitchFamily="34" charset="0"/>
              <a:buChar char="•"/>
            </a:pPr>
            <a:r>
              <a:rPr lang="sr-Latn-ME" sz="1800" dirty="0"/>
              <a:t> </a:t>
            </a:r>
            <a:r>
              <a:rPr lang="en-GB" sz="1800" dirty="0"/>
              <a:t>The business community is still not aware of advantages of the recourse to commercial mediation.</a:t>
            </a:r>
          </a:p>
          <a:p>
            <a:pPr marL="1038225" lvl="3">
              <a:spcBef>
                <a:spcPts val="600"/>
              </a:spcBef>
              <a:spcAft>
                <a:spcPts val="600"/>
              </a:spcAft>
              <a:buFont typeface="Arial" panose="020B0604020202020204" pitchFamily="34" charset="0"/>
              <a:buChar char="•"/>
            </a:pPr>
            <a:r>
              <a:rPr lang="sr-Latn-ME" sz="1800" dirty="0"/>
              <a:t> </a:t>
            </a:r>
            <a:r>
              <a:rPr lang="en-GB" sz="1800" dirty="0"/>
              <a:t>In 2018, the Government adopted mandatory first mediation meeting.</a:t>
            </a:r>
          </a:p>
          <a:p>
            <a:pPr marL="1038225" lvl="3">
              <a:spcBef>
                <a:spcPts val="600"/>
              </a:spcBef>
              <a:spcAft>
                <a:spcPts val="600"/>
              </a:spcAft>
              <a:buFont typeface="Arial" panose="020B0604020202020204" pitchFamily="34" charset="0"/>
              <a:buChar char="•"/>
            </a:pPr>
            <a:r>
              <a:rPr lang="sr-Latn-ME" sz="1800" dirty="0"/>
              <a:t> </a:t>
            </a:r>
            <a:r>
              <a:rPr lang="en-GB" sz="1800" dirty="0"/>
              <a:t>The Greek experience proves the need of a strong political will to overcome various barriers towards the effective increase of the recourse to mediation.</a:t>
            </a:r>
          </a:p>
          <a:p>
            <a:pPr lvl="1"/>
            <a:endParaRPr lang="en-GB" dirty="0"/>
          </a:p>
        </p:txBody>
      </p:sp>
      <p:pic>
        <p:nvPicPr>
          <p:cNvPr id="4" name="Picture 3">
            <a:extLst>
              <a:ext uri="{FF2B5EF4-FFF2-40B4-BE49-F238E27FC236}">
                <a16:creationId xmlns:a16="http://schemas.microsoft.com/office/drawing/2014/main" id="{5A756A6B-49D1-42BE-A00F-1A9B1C3B2169}"/>
              </a:ext>
            </a:extLst>
          </p:cNvPr>
          <p:cNvPicPr>
            <a:picLocks noChangeAspect="1"/>
          </p:cNvPicPr>
          <p:nvPr/>
        </p:nvPicPr>
        <p:blipFill>
          <a:blip r:embed="rId3"/>
          <a:stretch>
            <a:fillRect/>
          </a:stretch>
        </p:blipFill>
        <p:spPr>
          <a:xfrm>
            <a:off x="2980266" y="6177477"/>
            <a:ext cx="2760133" cy="612790"/>
          </a:xfrm>
          <a:prstGeom prst="rect">
            <a:avLst/>
          </a:prstGeom>
        </p:spPr>
      </p:pic>
      <p:sp>
        <p:nvSpPr>
          <p:cNvPr id="2" name="Slide Number Placeholder 1">
            <a:extLst>
              <a:ext uri="{FF2B5EF4-FFF2-40B4-BE49-F238E27FC236}">
                <a16:creationId xmlns:a16="http://schemas.microsoft.com/office/drawing/2014/main" id="{FDDCDD95-D223-44DB-91F1-7FE8B8228788}"/>
              </a:ext>
            </a:extLst>
          </p:cNvPr>
          <p:cNvSpPr>
            <a:spLocks noGrp="1"/>
          </p:cNvSpPr>
          <p:nvPr>
            <p:ph type="sldNum" sz="quarter" idx="12"/>
          </p:nvPr>
        </p:nvSpPr>
        <p:spPr/>
        <p:txBody>
          <a:bodyPr/>
          <a:lstStyle/>
          <a:p>
            <a:fld id="{6D8146AC-2123-8343-9436-87D90C97B9CB}" type="slidenum">
              <a:rPr lang="en-US" smtClean="0"/>
              <a:t>8</a:t>
            </a:fld>
            <a:endParaRPr lang="en-US"/>
          </a:p>
        </p:txBody>
      </p:sp>
    </p:spTree>
    <p:extLst>
      <p:ext uri="{BB962C8B-B14F-4D97-AF65-F5344CB8AC3E}">
        <p14:creationId xmlns:p14="http://schemas.microsoft.com/office/powerpoint/2010/main" val="40358800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BE32EB23-7E6A-844A-8E02-B9845210448A}"/>
              </a:ext>
            </a:extLst>
          </p:cNvPr>
          <p:cNvSpPr txBox="1"/>
          <p:nvPr/>
        </p:nvSpPr>
        <p:spPr>
          <a:xfrm>
            <a:off x="459681" y="260144"/>
            <a:ext cx="8543641" cy="584775"/>
          </a:xfrm>
          <a:prstGeom prst="rect">
            <a:avLst/>
          </a:prstGeom>
          <a:noFill/>
        </p:spPr>
        <p:txBody>
          <a:bodyPr wrap="square" rtlCol="0">
            <a:spAutoFit/>
          </a:bodyPr>
          <a:lstStyle/>
          <a:p>
            <a:r>
              <a:rPr lang="sr-Latn-ME" sz="3200" dirty="0">
                <a:solidFill>
                  <a:srgbClr val="00539B"/>
                </a:solidFill>
                <a:latin typeface="Georgia" panose="02040502050405020303" pitchFamily="18" charset="0"/>
                <a:ea typeface="Verdana" panose="020B0604030504040204" pitchFamily="34" charset="0"/>
              </a:rPr>
              <a:t>Country Analysis</a:t>
            </a:r>
            <a:endParaRPr lang="en-US" sz="3200" dirty="0">
              <a:solidFill>
                <a:srgbClr val="00539B"/>
              </a:solidFill>
              <a:latin typeface="Georgia" panose="02040502050405020303" pitchFamily="18" charset="0"/>
              <a:ea typeface="Verdana" panose="020B0604030504040204" pitchFamily="34" charset="0"/>
              <a:cs typeface="Verdana" panose="020B0604030504040204" pitchFamily="34" charset="0"/>
            </a:endParaRPr>
          </a:p>
        </p:txBody>
      </p:sp>
      <p:sp>
        <p:nvSpPr>
          <p:cNvPr id="7" name="TextBox 6">
            <a:extLst>
              <a:ext uri="{FF2B5EF4-FFF2-40B4-BE49-F238E27FC236}">
                <a16:creationId xmlns:a16="http://schemas.microsoft.com/office/drawing/2014/main" id="{490CD9F3-5FDA-474F-A788-436D234E556C}"/>
              </a:ext>
            </a:extLst>
          </p:cNvPr>
          <p:cNvSpPr txBox="1"/>
          <p:nvPr/>
        </p:nvSpPr>
        <p:spPr>
          <a:xfrm>
            <a:off x="0" y="1107831"/>
            <a:ext cx="9003323" cy="4853354"/>
          </a:xfrm>
          <a:prstGeom prst="rect">
            <a:avLst/>
          </a:prstGeom>
          <a:noFill/>
        </p:spPr>
        <p:txBody>
          <a:bodyPr wrap="square" rtlCol="0">
            <a:noAutofit/>
          </a:bodyPr>
          <a:lstStyle/>
          <a:p>
            <a:pPr marL="285750" indent="-285750">
              <a:buFont typeface="Wingdings" panose="05000000000000000000" pitchFamily="2" charset="2"/>
              <a:buChar char="Ø"/>
            </a:pPr>
            <a:r>
              <a:rPr lang="en-GB" sz="2000" b="1" dirty="0">
                <a:solidFill>
                  <a:srgbClr val="00AE9E"/>
                </a:solidFill>
              </a:rPr>
              <a:t>Italy</a:t>
            </a:r>
            <a:r>
              <a:rPr lang="en-GB" sz="2000" dirty="0"/>
              <a:t> –  </a:t>
            </a:r>
            <a:r>
              <a:rPr lang="en-GB" sz="2000" i="1" dirty="0"/>
              <a:t>The Minister of Justice’s legislative office has been the driving force in introducing mediation in Italy</a:t>
            </a:r>
            <a:r>
              <a:rPr lang="en-GB" sz="1700" i="1" dirty="0"/>
              <a:t>.</a:t>
            </a:r>
          </a:p>
          <a:p>
            <a:pPr marL="1090613" lvl="3" indent="-285750">
              <a:buFont typeface="Arial" panose="020B0604020202020204" pitchFamily="34" charset="0"/>
              <a:buChar char="•"/>
            </a:pPr>
            <a:r>
              <a:rPr lang="en-GB" sz="1700" dirty="0"/>
              <a:t>Impressive number of mediation cases;</a:t>
            </a:r>
          </a:p>
          <a:p>
            <a:pPr marL="1090613" lvl="3" indent="-285750">
              <a:buFont typeface="Arial" panose="020B0604020202020204" pitchFamily="34" charset="0"/>
              <a:buChar char="•"/>
            </a:pPr>
            <a:r>
              <a:rPr lang="it-IT" sz="1700" dirty="0"/>
              <a:t>The required initial mediation session is still the main recourse to mediation.</a:t>
            </a:r>
          </a:p>
          <a:p>
            <a:pPr marL="1090613" lvl="3" indent="-285750">
              <a:buFont typeface="Arial" panose="020B0604020202020204" pitchFamily="34" charset="0"/>
              <a:buChar char="•"/>
            </a:pPr>
            <a:r>
              <a:rPr lang="it-IT" sz="1700" dirty="0"/>
              <a:t>Efficiency in using accredited public and private mediation providers outside the courts.</a:t>
            </a:r>
          </a:p>
          <a:p>
            <a:pPr marL="1657350" lvl="3" indent="-285750">
              <a:buFont typeface="Wingdings" panose="05000000000000000000" pitchFamily="2" charset="2"/>
              <a:buChar char="Ø"/>
            </a:pPr>
            <a:endParaRPr lang="it-IT" sz="1700" dirty="0"/>
          </a:p>
          <a:p>
            <a:pPr marL="285750" indent="-285750">
              <a:buClr>
                <a:srgbClr val="4472C4"/>
              </a:buClr>
              <a:buFont typeface="Wingdings" panose="05000000000000000000" pitchFamily="2" charset="2"/>
              <a:buChar char="Ø"/>
            </a:pPr>
            <a:r>
              <a:rPr lang="en-GB" sz="2000" b="1" dirty="0">
                <a:solidFill>
                  <a:srgbClr val="00AE9E"/>
                </a:solidFill>
              </a:rPr>
              <a:t>Singapore</a:t>
            </a:r>
            <a:r>
              <a:rPr lang="en-GB" sz="2000" dirty="0">
                <a:solidFill>
                  <a:prstClr val="black">
                    <a:lumMod val="75000"/>
                    <a:lumOff val="25000"/>
                  </a:prstClr>
                </a:solidFill>
              </a:rPr>
              <a:t> – </a:t>
            </a:r>
            <a:r>
              <a:rPr lang="en-GB" sz="2000" i="1" dirty="0">
                <a:solidFill>
                  <a:prstClr val="black">
                    <a:lumMod val="75000"/>
                    <a:lumOff val="25000"/>
                  </a:prstClr>
                </a:solidFill>
              </a:rPr>
              <a:t>Similar to many common law jurisdictions, the judiciary in Singapore has been the driving force of mediation</a:t>
            </a:r>
            <a:r>
              <a:rPr lang="en-GB" sz="1700" i="1" dirty="0">
                <a:solidFill>
                  <a:prstClr val="black">
                    <a:lumMod val="75000"/>
                    <a:lumOff val="25000"/>
                  </a:prstClr>
                </a:solidFill>
              </a:rPr>
              <a:t>. </a:t>
            </a:r>
          </a:p>
          <a:p>
            <a:pPr marL="1038225" lvl="3" indent="-285750">
              <a:buFont typeface="Arial" panose="020B0604020202020204" pitchFamily="34" charset="0"/>
              <a:buChar char="•"/>
            </a:pPr>
            <a:r>
              <a:rPr lang="en-GB" sz="1700" i="1" dirty="0">
                <a:solidFill>
                  <a:prstClr val="black">
                    <a:lumMod val="75000"/>
                    <a:lumOff val="25000"/>
                  </a:prstClr>
                </a:solidFill>
              </a:rPr>
              <a:t>Few selected mediation institutions have gained the trust of lawyers and users.</a:t>
            </a:r>
          </a:p>
          <a:p>
            <a:pPr marL="1038225" lvl="3" indent="-285750">
              <a:buFont typeface="Arial" panose="020B0604020202020204" pitchFamily="34" charset="0"/>
              <a:buChar char="•"/>
            </a:pPr>
            <a:r>
              <a:rPr lang="en-GB" sz="1700" i="1" dirty="0">
                <a:solidFill>
                  <a:prstClr val="black">
                    <a:lumMod val="75000"/>
                    <a:lumOff val="25000"/>
                  </a:prstClr>
                </a:solidFill>
              </a:rPr>
              <a:t>The Singapore Convention on Mediation has contributed to further promotion of the recourse to mediation in Singapore. </a:t>
            </a:r>
            <a:br>
              <a:rPr lang="en-GB" sz="1700" i="1" dirty="0">
                <a:solidFill>
                  <a:prstClr val="black">
                    <a:lumMod val="75000"/>
                    <a:lumOff val="25000"/>
                  </a:prstClr>
                </a:solidFill>
              </a:rPr>
            </a:br>
            <a:endParaRPr lang="it-IT" sz="1700" dirty="0"/>
          </a:p>
          <a:p>
            <a:pPr marL="285750" indent="-285750">
              <a:buClr>
                <a:srgbClr val="4472C4"/>
              </a:buClr>
              <a:buFont typeface="Wingdings" panose="05000000000000000000" pitchFamily="2" charset="2"/>
              <a:buChar char="Ø"/>
            </a:pPr>
            <a:r>
              <a:rPr lang="en-GB" sz="2000" b="1" dirty="0">
                <a:solidFill>
                  <a:srgbClr val="00AE9E"/>
                </a:solidFill>
              </a:rPr>
              <a:t>The Netherlands </a:t>
            </a:r>
            <a:r>
              <a:rPr lang="en-GB" sz="2000" dirty="0">
                <a:solidFill>
                  <a:prstClr val="black">
                    <a:lumMod val="75000"/>
                    <a:lumOff val="25000"/>
                  </a:prstClr>
                </a:solidFill>
              </a:rPr>
              <a:t>– </a:t>
            </a:r>
            <a:r>
              <a:rPr lang="en-GB" sz="2000" i="1" dirty="0">
                <a:solidFill>
                  <a:prstClr val="black">
                    <a:lumMod val="75000"/>
                    <a:lumOff val="25000"/>
                  </a:prstClr>
                </a:solidFill>
              </a:rPr>
              <a:t>Mediation needs a legislative impulse</a:t>
            </a:r>
            <a:r>
              <a:rPr lang="en-GB" sz="1700" i="1" dirty="0">
                <a:solidFill>
                  <a:prstClr val="black">
                    <a:lumMod val="75000"/>
                    <a:lumOff val="25000"/>
                  </a:prstClr>
                </a:solidFill>
              </a:rPr>
              <a:t>.</a:t>
            </a:r>
          </a:p>
          <a:p>
            <a:pPr marL="1038225" lvl="3" indent="-285750">
              <a:buClr>
                <a:schemeClr val="tx1"/>
              </a:buClr>
              <a:buFont typeface="Arial" panose="020B0604020202020204" pitchFamily="34" charset="0"/>
              <a:buChar char="•"/>
            </a:pPr>
            <a:r>
              <a:rPr lang="en-GB" sz="1700" i="1" dirty="0">
                <a:solidFill>
                  <a:prstClr val="black">
                    <a:lumMod val="75000"/>
                    <a:lumOff val="25000"/>
                  </a:prstClr>
                </a:solidFill>
              </a:rPr>
              <a:t>The “</a:t>
            </a:r>
            <a:r>
              <a:rPr lang="en-GB" sz="1700" dirty="0"/>
              <a:t>mediation paradox” was confirmed: companies like mediation, but rarely use it.</a:t>
            </a:r>
          </a:p>
        </p:txBody>
      </p:sp>
      <p:pic>
        <p:nvPicPr>
          <p:cNvPr id="4" name="Picture 3">
            <a:extLst>
              <a:ext uri="{FF2B5EF4-FFF2-40B4-BE49-F238E27FC236}">
                <a16:creationId xmlns:a16="http://schemas.microsoft.com/office/drawing/2014/main" id="{5A756A6B-49D1-42BE-A00F-1A9B1C3B2169}"/>
              </a:ext>
            </a:extLst>
          </p:cNvPr>
          <p:cNvPicPr>
            <a:picLocks noChangeAspect="1"/>
          </p:cNvPicPr>
          <p:nvPr/>
        </p:nvPicPr>
        <p:blipFill>
          <a:blip r:embed="rId3"/>
          <a:stretch>
            <a:fillRect/>
          </a:stretch>
        </p:blipFill>
        <p:spPr>
          <a:xfrm>
            <a:off x="2980266" y="6177477"/>
            <a:ext cx="2760133" cy="612790"/>
          </a:xfrm>
          <a:prstGeom prst="rect">
            <a:avLst/>
          </a:prstGeom>
        </p:spPr>
      </p:pic>
      <p:sp>
        <p:nvSpPr>
          <p:cNvPr id="2" name="Slide Number Placeholder 1">
            <a:extLst>
              <a:ext uri="{FF2B5EF4-FFF2-40B4-BE49-F238E27FC236}">
                <a16:creationId xmlns:a16="http://schemas.microsoft.com/office/drawing/2014/main" id="{1C740595-51DC-46B6-96F4-EAB7FF710D57}"/>
              </a:ext>
            </a:extLst>
          </p:cNvPr>
          <p:cNvSpPr>
            <a:spLocks noGrp="1"/>
          </p:cNvSpPr>
          <p:nvPr>
            <p:ph type="sldNum" sz="quarter" idx="12"/>
          </p:nvPr>
        </p:nvSpPr>
        <p:spPr/>
        <p:txBody>
          <a:bodyPr/>
          <a:lstStyle/>
          <a:p>
            <a:fld id="{6D8146AC-2123-8343-9436-87D90C97B9CB}" type="slidenum">
              <a:rPr lang="en-US" smtClean="0"/>
              <a:t>9</a:t>
            </a:fld>
            <a:endParaRPr lang="en-US"/>
          </a:p>
        </p:txBody>
      </p:sp>
    </p:spTree>
    <p:extLst>
      <p:ext uri="{BB962C8B-B14F-4D97-AF65-F5344CB8AC3E}">
        <p14:creationId xmlns:p14="http://schemas.microsoft.com/office/powerpoint/2010/main" val="100043200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sisl xmlns:xsi="http://www.w3.org/2001/XMLSchema-instance" xmlns:xsd="http://www.w3.org/2001/XMLSchema" xmlns="http://www.boldonjames.com/2008/01/sie/internal/label" sislVersion="0" policy="1d45786f-a737-4735-8af6-df12fb6939a2" origin="userSelected"/>
</file>

<file path=customXml/itemProps1.xml><?xml version="1.0" encoding="utf-8"?>
<ds:datastoreItem xmlns:ds="http://schemas.openxmlformats.org/officeDocument/2006/customXml" ds:itemID="{CD7D81C6-8351-4632-803A-E7D2C2DE75DD}">
  <ds:schemaRefs>
    <ds:schemaRef ds:uri="http://www.w3.org/2001/XMLSchema"/>
    <ds:schemaRef ds:uri="http://www.boldonjames.com/2008/01/sie/internal/label"/>
  </ds:schemaRefs>
</ds:datastoreItem>
</file>

<file path=docProps/app.xml><?xml version="1.0" encoding="utf-8"?>
<Properties xmlns="http://schemas.openxmlformats.org/officeDocument/2006/extended-properties" xmlns:vt="http://schemas.openxmlformats.org/officeDocument/2006/docPropsVTypes">
  <Template>Office Theme</Template>
  <TotalTime>2127</TotalTime>
  <Words>3171</Words>
  <Application>Microsoft Office PowerPoint</Application>
  <PresentationFormat>On-screen Show (4:3)</PresentationFormat>
  <Paragraphs>387</Paragraphs>
  <Slides>24</Slides>
  <Notes>24</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24</vt:i4>
      </vt:variant>
    </vt:vector>
  </HeadingPairs>
  <TitlesOfParts>
    <vt:vector size="33" baseType="lpstr">
      <vt:lpstr>Arial</vt:lpstr>
      <vt:lpstr>Calibri</vt:lpstr>
      <vt:lpstr>Calibri Light</vt:lpstr>
      <vt:lpstr>Franklin Gothic Book</vt:lpstr>
      <vt:lpstr>Georgia</vt:lpstr>
      <vt:lpstr>Times New Roman</vt:lpstr>
      <vt:lpstr>Verdana</vt:lpstr>
      <vt:lpstr>Wingdings</vt:lpstr>
      <vt:lpstr>Office Theme</vt:lpstr>
      <vt:lpstr>PowerPoint Presentation</vt:lpstr>
      <vt:lpstr>PowerPoint Presentation</vt:lpstr>
      <vt:lpstr>PowerPoint Presentation</vt:lpstr>
      <vt:lpstr>Number of Litigation vs. Mediation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keywords>[EBRD]</cp:keywords>
  <cp:lastModifiedBy>Nina</cp:lastModifiedBy>
  <cp:revision>67</cp:revision>
  <dcterms:created xsi:type="dcterms:W3CDTF">2021-06-08T15:47:22Z</dcterms:created>
  <dcterms:modified xsi:type="dcterms:W3CDTF">2021-11-17T07:23:00Z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ocIndexRef">
    <vt:lpwstr>3489f51e-5892-4fd7-9aa8-5adcf511a77b</vt:lpwstr>
  </property>
  <property fmtid="{D5CDD505-2E9C-101B-9397-08002B2CF9AE}" pid="3" name="bjDocumentSecurityLabel">
    <vt:lpwstr>This item has no classification</vt:lpwstr>
  </property>
  <property fmtid="{D5CDD505-2E9C-101B-9397-08002B2CF9AE}" pid="4" name="bjSaver">
    <vt:lpwstr>wsDFb1yFYuCbRUvUQeBbMMbfgtnQAUC9</vt:lpwstr>
  </property>
</Properties>
</file>