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70" r:id="rId5"/>
    <p:sldId id="272" r:id="rId6"/>
    <p:sldId id="269" r:id="rId7"/>
    <p:sldId id="264" r:id="rId8"/>
    <p:sldId id="268" r:id="rId9"/>
    <p:sldId id="284" r:id="rId10"/>
    <p:sldId id="285" r:id="rId11"/>
    <p:sldId id="286" r:id="rId12"/>
    <p:sldId id="273" r:id="rId13"/>
    <p:sldId id="263" r:id="rId14"/>
    <p:sldId id="274" r:id="rId15"/>
    <p:sldId id="259" r:id="rId16"/>
    <p:sldId id="275" r:id="rId17"/>
    <p:sldId id="276" r:id="rId18"/>
    <p:sldId id="277" r:id="rId19"/>
    <p:sldId id="278" r:id="rId20"/>
    <p:sldId id="280" r:id="rId21"/>
    <p:sldId id="279" r:id="rId22"/>
    <p:sldId id="281" r:id="rId23"/>
    <p:sldId id="282" r:id="rId24"/>
    <p:sldId id="283" r:id="rId25"/>
    <p:sldId id="25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9E"/>
    <a:srgbClr val="8801C5"/>
    <a:srgbClr val="0079C1"/>
    <a:srgbClr val="00539B"/>
    <a:srgbClr val="8C2245"/>
    <a:srgbClr val="D77700"/>
    <a:srgbClr val="5D245A"/>
    <a:srgbClr val="7EA6D7"/>
    <a:srgbClr val="FED216"/>
    <a:srgbClr val="90C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28"/>
    <p:restoredTop sz="97662"/>
  </p:normalViewPr>
  <p:slideViewPr>
    <p:cSldViewPr snapToGrid="0" snapToObjects="1">
      <p:cViewPr varScale="1">
        <p:scale>
          <a:sx n="115" d="100"/>
          <a:sy n="115" d="100"/>
        </p:scale>
        <p:origin x="19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43355-2C79-4BCD-94E0-E57B334513FE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078B8-56A5-483E-B2AC-7CC08DB8EA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064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66B57-28E0-4E38-87D4-9539A7B85028}" type="datetimeFigureOut">
              <a:rPr lang="en-GB" smtClean="0"/>
              <a:t>17/11/2021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F42B9-5651-469A-BEA2-DC413CBE1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0747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7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61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34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029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607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174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936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356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2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65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6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167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4349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108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1747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0064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89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66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78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78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75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108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059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F42B9-5651-469A-BEA2-DC413CBE134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49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B9C07C8-CFCF-456C-B079-A070E0908C57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22976" y="652261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6D8146AC-2123-8343-9436-87D90C97B9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3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244EE8A-9B6E-4AAF-B7B4-B3FFA56D6505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9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0B542-A9EF-4012-B686-6D8E347CC601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8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D1E2AA-05EB-43BD-9A75-1F3806BE187F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508754"/>
            <a:ext cx="2686050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6D8146AC-2123-8343-9436-87D90C97B9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3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4FA868F-19BA-4180-B781-6A4FA8F9DC5B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5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6F322BF-E61E-4578-BA38-5A0FD91ED695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3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9C20698-F376-4F8F-8DE0-3F31E91E1473}" type="datetime1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4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806398-4C08-4E67-9583-F7ED8A1AA71F}" type="datetime1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7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56479-0252-45E4-9F3C-BE5C16A9A40A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95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873D1E-E9CD-41C6-BB5D-7B9F7ED1EF89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2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29B153B-C85C-47D8-902D-2CCC789254E4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D8146AC-2123-8343-9436-87D90C97B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2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FFDEFF8-ED5B-184E-BA23-08DC20FA2A2D}"/>
              </a:ext>
            </a:extLst>
          </p:cNvPr>
          <p:cNvSpPr/>
          <p:nvPr userDrawn="1"/>
        </p:nvSpPr>
        <p:spPr>
          <a:xfrm>
            <a:off x="0" y="6086007"/>
            <a:ext cx="9144000" cy="771993"/>
          </a:xfrm>
          <a:prstGeom prst="rect">
            <a:avLst/>
          </a:prstGeom>
          <a:solidFill>
            <a:srgbClr val="005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ED00E3-3B49-7149-8948-FF933EACC20F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1079500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21174F2-7351-D043-BCBD-B6462821B29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21062" y="6300328"/>
            <a:ext cx="1820918" cy="3390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94BB6E-56C5-314E-BF77-498DA2E095A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52158" y="6146954"/>
            <a:ext cx="654295" cy="63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1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hyperlink" Target="https://www.mpravde.gov.rs/tekst/33930/unapredjenje-medijacije-u-privrednim-sporovima-u-republici-srbiji.php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accent1">
                <a:lumMod val="5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FB269A-53CB-144E-8F99-AAE2C622D0E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rgbClr val="00AE9E"/>
              </a:gs>
              <a:gs pos="0">
                <a:srgbClr val="00539B"/>
              </a:gs>
              <a:gs pos="34000">
                <a:srgbClr val="0079C1"/>
              </a:gs>
            </a:gsLst>
            <a:lin ang="27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B481D2-C2CD-AC48-A007-D1A0A0972490}"/>
              </a:ext>
            </a:extLst>
          </p:cNvPr>
          <p:cNvSpPr/>
          <p:nvPr/>
        </p:nvSpPr>
        <p:spPr>
          <a:xfrm>
            <a:off x="0" y="4396903"/>
            <a:ext cx="9186530" cy="21919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FC2A3F3-1B38-064A-8AFF-46E36B4B18A8}"/>
              </a:ext>
            </a:extLst>
          </p:cNvPr>
          <p:cNvSpPr txBox="1">
            <a:spLocks/>
          </p:cNvSpPr>
          <p:nvPr/>
        </p:nvSpPr>
        <p:spPr>
          <a:xfrm>
            <a:off x="441506" y="4590534"/>
            <a:ext cx="3724093" cy="13036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spcAft>
                <a:spcPts val="0"/>
              </a:spcAft>
              <a:defRPr sz="1200" kern="1200">
                <a:solidFill>
                  <a:srgbClr val="00AE9E"/>
                </a:solidFill>
                <a:latin typeface="Bodoni MT" panose="020706030806060202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Leonardo D</a:t>
            </a: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’Urso</a:t>
            </a:r>
          </a:p>
          <a:p>
            <a:pPr>
              <a:spcAft>
                <a:spcPts val="600"/>
              </a:spcAft>
            </a:pP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Ivana Ninčić </a:t>
            </a:r>
            <a:r>
              <a:rPr lang="lt-L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Österle </a:t>
            </a:r>
            <a:endParaRPr lang="sr-Latn-ME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2">
            <a:extLst>
              <a:ext uri="{FF2B5EF4-FFF2-40B4-BE49-F238E27FC236}">
                <a16:creationId xmlns:a16="http://schemas.microsoft.com/office/drawing/2014/main" id="{A26FC3FD-0E9B-3047-BDAA-EE86813B21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018" y="4963338"/>
            <a:ext cx="1110506" cy="10441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238CE5-B146-ED42-AB72-E3F34B7FDD77}"/>
              </a:ext>
            </a:extLst>
          </p:cNvPr>
          <p:cNvSpPr txBox="1"/>
          <p:nvPr/>
        </p:nvSpPr>
        <p:spPr>
          <a:xfrm>
            <a:off x="441507" y="493629"/>
            <a:ext cx="82609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Komparativna</a:t>
            </a:r>
            <a:r>
              <a:rPr lang="en-US" sz="3200" b="1" u="sng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b="1" u="sng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studija</a:t>
            </a:r>
            <a:r>
              <a:rPr lang="en-US" sz="3200" b="1" u="sng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 </a:t>
            </a:r>
            <a:endParaRPr lang="sr-Latn-ME" sz="3200" b="1" u="sng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zakonodavnih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institucionalnih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okvira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najboljih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praksi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u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oblasti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medijacije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u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privrednim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sporovima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uz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sr-Latn-ME" sz="3200" b="1" u="sng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</a:t>
            </a:r>
            <a:r>
              <a:rPr lang="en-US" sz="3200" b="1" u="sng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reporuke</a:t>
            </a:r>
            <a:r>
              <a:rPr lang="en-US" sz="3200" b="1" u="sng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za </a:t>
            </a:r>
            <a:r>
              <a:rPr lang="en-US" sz="3200" b="1" u="sng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Republiku</a:t>
            </a:r>
            <a:r>
              <a:rPr lang="en-US" sz="3200" b="1" u="sng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3200" b="1" u="sng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Srbiju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sr-Latn-ME" sz="32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endParaRPr lang="sr-Latn-ME" sz="32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r-Latn-ME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Webinar</a:t>
            </a:r>
            <a:endParaRPr lang="en-US" sz="24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12. </a:t>
            </a:r>
            <a:r>
              <a:rPr lang="en-US" sz="240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novembar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2021.god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6F2683-474C-2C4A-953E-6DB11EB3E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9941" y="5115345"/>
            <a:ext cx="1764209" cy="8921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7E6490-8671-456A-A844-9C6037AB2F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8464" y="5311097"/>
            <a:ext cx="2626255" cy="58306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96C25-4A10-4AE7-B5EC-C428393D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0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Analiza pojedinačnih zemalja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AE9E"/>
                </a:solidFill>
              </a:rPr>
              <a:t>Tur</a:t>
            </a:r>
            <a:r>
              <a:rPr lang="sr-Latn-ME" sz="2000" b="1" dirty="0">
                <a:solidFill>
                  <a:srgbClr val="00AE9E"/>
                </a:solidFill>
              </a:rPr>
              <a:t>ska</a:t>
            </a: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–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Uprkos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početnom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otporu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zainteresovanih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strana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turski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zakon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o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medijaciji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koji se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zasniva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obaveznom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prvom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sastanku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o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medijaciji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pokazao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se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uspešnim</a:t>
            </a:r>
            <a:endParaRPr lang="en-GB" sz="1700" dirty="0"/>
          </a:p>
          <a:p>
            <a:pPr marL="1090613" lvl="3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700" dirty="0"/>
              <a:t>Potrebno je uvesti naknadu advokata za prisustvovanje sastanku povodom medijacije. </a:t>
            </a:r>
          </a:p>
          <a:p>
            <a:pPr marL="1090613" lvl="3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700" dirty="0"/>
              <a:t>Potrebno je više obuka za medijatore da bi povećali kvalitet usluge.</a:t>
            </a:r>
          </a:p>
          <a:p>
            <a:pPr marL="1090613" lvl="3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l-PL" sz="1700" dirty="0"/>
              <a:t>Potrebni su minimalni standardi i nadzor za institute i trenere za obuku medijacije</a:t>
            </a:r>
            <a:r>
              <a:rPr lang="it-IT" sz="1700" dirty="0"/>
              <a:t>. </a:t>
            </a:r>
          </a:p>
          <a:p>
            <a:pPr marL="1090613" lvl="3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700" dirty="0"/>
              <a:t>Postepeno uvođenje obavezne medijacije tokom vremena bilo bi korisno za povećanje kvaliteta usluga medijacije. </a:t>
            </a:r>
          </a:p>
          <a:p>
            <a:pPr marL="1090613" lvl="3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700" dirty="0"/>
              <a:t>Treba da bude jasno koje vrste spora spadaju pod obavezan pokušaj medijacije.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it-IT" sz="17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r-Latn-ME" sz="2000" b="1" dirty="0">
                <a:solidFill>
                  <a:srgbClr val="00AE9E"/>
                </a:solidFill>
              </a:rPr>
              <a:t>Zemlje Zapadnog Balkana</a:t>
            </a:r>
            <a:r>
              <a:rPr lang="it-IT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sr-Latn-ME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pružaju </a:t>
            </a:r>
            <a:r>
              <a:rPr lang="it-IT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primer raznolikog zakonodavnog okvira i najbolje prakse u </a:t>
            </a:r>
            <a:r>
              <a:rPr lang="sr-Latn-ME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privrednoj medijaciji</a:t>
            </a:r>
            <a:r>
              <a:rPr lang="it-IT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Snage i slabosti svakog sistema su detaljno opisane u sveobuhvatnoj studiji</a:t>
            </a:r>
            <a:r>
              <a:rPr lang="it-IT" sz="17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it-IT" sz="1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F10868-304F-4F51-B592-65F7231B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4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309203"/>
            <a:ext cx="7668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Privredna medijacija u Srbiji </a:t>
            </a:r>
            <a:r>
              <a:rPr lang="en-GB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A24340-6ABC-4689-A485-87CFD023D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201081D-857E-49BF-9EB3-999D6B74B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66" y="1488613"/>
            <a:ext cx="8596668" cy="3880773"/>
          </a:xfrm>
        </p:spPr>
        <p:txBody>
          <a:bodyPr>
            <a:normAutofit/>
          </a:bodyPr>
          <a:lstStyle/>
          <a:p>
            <a:r>
              <a:rPr lang="en-GB" sz="1900" dirty="0"/>
              <a:t>Medi</a:t>
            </a:r>
            <a:r>
              <a:rPr lang="sr-Latn-ME" sz="1900" dirty="0"/>
              <a:t>jacija uvedena prije 15 godina, novi/važeći zakon donešen prije 6 godina</a:t>
            </a:r>
            <a:endParaRPr lang="en-GB" sz="1900" dirty="0"/>
          </a:p>
          <a:p>
            <a:r>
              <a:rPr lang="sr-Latn-ME" sz="1900" dirty="0"/>
              <a:t>U 2019.godini, na svakih </a:t>
            </a:r>
            <a:r>
              <a:rPr lang="en-US" sz="1900" dirty="0"/>
              <a:t>3,121 </a:t>
            </a:r>
            <a:r>
              <a:rPr lang="sr-Latn-ME" sz="1900" dirty="0"/>
              <a:t>predmeta u radu kod privrednih sudova u Srbiji, samo se 1 spor reši u medijaciji </a:t>
            </a:r>
            <a:r>
              <a:rPr lang="en-US" sz="1900" dirty="0"/>
              <a:t>(</a:t>
            </a:r>
            <a:r>
              <a:rPr lang="sr-Latn-ME" sz="1900" dirty="0"/>
              <a:t>odnosno samo</a:t>
            </a:r>
            <a:r>
              <a:rPr lang="en-US" sz="1900" dirty="0"/>
              <a:t> 0.03%)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sz="1400" i="1" dirty="0"/>
          </a:p>
          <a:p>
            <a:r>
              <a:rPr lang="en-GB" sz="1400" i="1" dirty="0" err="1"/>
              <a:t>Podaci</a:t>
            </a:r>
            <a:r>
              <a:rPr lang="en-GB" sz="1400" i="1" dirty="0"/>
              <a:t> </a:t>
            </a:r>
            <a:r>
              <a:rPr lang="en-GB" sz="1400" i="1" dirty="0" err="1"/>
              <a:t>iz</a:t>
            </a:r>
            <a:r>
              <a:rPr lang="en-GB" sz="1400" i="1" dirty="0"/>
              <a:t> </a:t>
            </a:r>
            <a:r>
              <a:rPr lang="en-GB" sz="1400" i="1" dirty="0" err="1"/>
              <a:t>izveštaja</a:t>
            </a:r>
            <a:r>
              <a:rPr lang="en-GB" sz="1400" i="1" dirty="0"/>
              <a:t> </a:t>
            </a:r>
            <a:r>
              <a:rPr lang="en-GB" sz="1400" i="1" dirty="0" err="1"/>
              <a:t>tela</a:t>
            </a:r>
            <a:r>
              <a:rPr lang="en-GB" sz="1400" i="1" dirty="0"/>
              <a:t> CEPEJ za 2018. </a:t>
            </a:r>
            <a:r>
              <a:rPr lang="en-GB" sz="1400" i="1" dirty="0" err="1"/>
              <a:t>godinu</a:t>
            </a:r>
            <a:r>
              <a:rPr lang="en-GB" sz="1400" i="1" dirty="0"/>
              <a:t> o </a:t>
            </a:r>
            <a:r>
              <a:rPr lang="en-GB" sz="1400" i="1" dirty="0" err="1"/>
              <a:t>efikasnosti</a:t>
            </a:r>
            <a:r>
              <a:rPr lang="en-GB" sz="1400" i="1" dirty="0"/>
              <a:t> </a:t>
            </a:r>
            <a:r>
              <a:rPr lang="en-GB" sz="1400" i="1" dirty="0" err="1"/>
              <a:t>i</a:t>
            </a:r>
            <a:r>
              <a:rPr lang="en-GB" sz="1400" i="1" dirty="0"/>
              <a:t> </a:t>
            </a:r>
            <a:r>
              <a:rPr lang="en-GB" sz="1400" i="1" dirty="0" err="1"/>
              <a:t>kvalitetu</a:t>
            </a:r>
            <a:r>
              <a:rPr lang="en-GB" sz="1400" i="1" dirty="0"/>
              <a:t> </a:t>
            </a:r>
            <a:r>
              <a:rPr lang="en-GB" sz="1400" i="1" dirty="0" err="1"/>
              <a:t>pravosuđa</a:t>
            </a:r>
            <a:r>
              <a:rPr lang="en-GB" sz="1400" i="1" dirty="0"/>
              <a:t>. </a:t>
            </a:r>
            <a:r>
              <a:rPr lang="en-GB" sz="1400" i="1" dirty="0" err="1"/>
              <a:t>Prvostepeni</a:t>
            </a:r>
            <a:r>
              <a:rPr lang="en-GB" sz="1400" i="1" dirty="0"/>
              <a:t> </a:t>
            </a:r>
            <a:r>
              <a:rPr lang="en-GB" sz="1400" i="1" dirty="0" err="1"/>
              <a:t>građanski</a:t>
            </a:r>
            <a:r>
              <a:rPr lang="en-GB" sz="1400" i="1" dirty="0"/>
              <a:t> </a:t>
            </a:r>
            <a:r>
              <a:rPr lang="en-GB" sz="1400" i="1" dirty="0" err="1"/>
              <a:t>i</a:t>
            </a:r>
            <a:r>
              <a:rPr lang="en-GB" sz="1400" i="1" dirty="0"/>
              <a:t> </a:t>
            </a:r>
            <a:r>
              <a:rPr lang="en-GB" sz="1400" i="1" dirty="0" err="1"/>
              <a:t>privredni</a:t>
            </a:r>
            <a:r>
              <a:rPr lang="en-GB" sz="1400" i="1" dirty="0"/>
              <a:t> </a:t>
            </a:r>
            <a:r>
              <a:rPr lang="en-GB" sz="1400" i="1" dirty="0" err="1"/>
              <a:t>parnični</a:t>
            </a:r>
            <a:r>
              <a:rPr lang="en-GB" sz="1400" i="1" dirty="0"/>
              <a:t> </a:t>
            </a:r>
            <a:r>
              <a:rPr lang="en-GB" sz="1400" i="1" dirty="0" err="1"/>
              <a:t>postupci</a:t>
            </a:r>
            <a:r>
              <a:rPr lang="en-GB" sz="1400" i="1" dirty="0"/>
              <a:t> u 2016. </a:t>
            </a:r>
            <a:r>
              <a:rPr lang="en-GB" sz="1400" i="1" dirty="0" err="1"/>
              <a:t>uz</a:t>
            </a:r>
            <a:r>
              <a:rPr lang="en-GB" sz="1400" i="1" dirty="0"/>
              <a:t> </a:t>
            </a:r>
            <a:r>
              <a:rPr lang="en-GB" sz="1400" i="1" dirty="0" err="1"/>
              <a:t>procenu</a:t>
            </a:r>
            <a:r>
              <a:rPr lang="en-GB" sz="1400" i="1" dirty="0"/>
              <a:t> </a:t>
            </a:r>
            <a:r>
              <a:rPr lang="en-GB" sz="1400" i="1" dirty="0" err="1"/>
              <a:t>broja</a:t>
            </a:r>
            <a:r>
              <a:rPr lang="en-GB" sz="1400" i="1" dirty="0"/>
              <a:t> </a:t>
            </a:r>
            <a:r>
              <a:rPr lang="en-GB" sz="1400" i="1" dirty="0" err="1"/>
              <a:t>medijacija</a:t>
            </a:r>
            <a:r>
              <a:rPr lang="en-GB" sz="1400" i="1" dirty="0"/>
              <a:t> </a:t>
            </a:r>
            <a:endParaRPr lang="en-GB" sz="1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2EACCE9-89D8-4C0B-8F4C-F7FDE6687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858429"/>
              </p:ext>
            </p:extLst>
          </p:nvPr>
        </p:nvGraphicFramePr>
        <p:xfrm>
          <a:off x="1603693" y="2659001"/>
          <a:ext cx="5324645" cy="1948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7646">
                  <a:extLst>
                    <a:ext uri="{9D8B030D-6E8A-4147-A177-3AD203B41FA5}">
                      <a16:colId xmlns:a16="http://schemas.microsoft.com/office/drawing/2014/main" val="2170290176"/>
                    </a:ext>
                  </a:extLst>
                </a:gridCol>
                <a:gridCol w="1020944">
                  <a:extLst>
                    <a:ext uri="{9D8B030D-6E8A-4147-A177-3AD203B41FA5}">
                      <a16:colId xmlns:a16="http://schemas.microsoft.com/office/drawing/2014/main" val="3449982649"/>
                    </a:ext>
                  </a:extLst>
                </a:gridCol>
                <a:gridCol w="953015">
                  <a:extLst>
                    <a:ext uri="{9D8B030D-6E8A-4147-A177-3AD203B41FA5}">
                      <a16:colId xmlns:a16="http://schemas.microsoft.com/office/drawing/2014/main" val="4215858167"/>
                    </a:ext>
                  </a:extLst>
                </a:gridCol>
                <a:gridCol w="858184">
                  <a:extLst>
                    <a:ext uri="{9D8B030D-6E8A-4147-A177-3AD203B41FA5}">
                      <a16:colId xmlns:a16="http://schemas.microsoft.com/office/drawing/2014/main" val="1773559580"/>
                    </a:ext>
                  </a:extLst>
                </a:gridCol>
                <a:gridCol w="934856">
                  <a:extLst>
                    <a:ext uri="{9D8B030D-6E8A-4147-A177-3AD203B41FA5}">
                      <a16:colId xmlns:a16="http://schemas.microsoft.com/office/drawing/2014/main" val="3361961044"/>
                    </a:ext>
                  </a:extLst>
                </a:gridCol>
              </a:tblGrid>
              <a:tr h="7792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Primljeni predmeti (na 100 stanovnika)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Nerešeni predmeti</a:t>
                      </a:r>
                      <a:endParaRPr lang="en-US" sz="12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(na 100 stanovnika)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Vreme rešavanja predmeta u danima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Procena broja medijacija (na 100 stanovnika)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2857606"/>
                  </a:ext>
                </a:extLst>
              </a:tr>
              <a:tr h="77926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Srbija</a:t>
                      </a:r>
                      <a:endParaRPr lang="en-US" sz="12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(razlika u % u odnosu na prosek u državama članicama SE)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4,2</a:t>
                      </a:r>
                      <a:endParaRPr lang="en-US" sz="12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(+68%)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3,4</a:t>
                      </a:r>
                      <a:endParaRPr lang="en-US" sz="12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(+113%)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315</a:t>
                      </a:r>
                      <a:endParaRPr lang="en-US" sz="12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(+35%)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0,008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792774"/>
                  </a:ext>
                </a:extLst>
              </a:tr>
              <a:tr h="38963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Prosek u državama članicama 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2,5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1,6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</a:rPr>
                        <a:t>233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000" dirty="0">
                          <a:effectLst/>
                        </a:rPr>
                        <a:t>Nije primenjivo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683897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442A4F9-D58B-4740-A2EB-D360167CD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8988" y="3240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AD48D77-74F3-4D18-830A-4CAE970E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0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260144"/>
            <a:ext cx="782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Privredna medijacija u Srbiji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EE8439-E64E-CF4C-B6ED-6FD5DC823511}"/>
              </a:ext>
            </a:extLst>
          </p:cNvPr>
          <p:cNvSpPr/>
          <p:nvPr/>
        </p:nvSpPr>
        <p:spPr>
          <a:xfrm>
            <a:off x="7055317" y="1013033"/>
            <a:ext cx="1967475" cy="49963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C160B0-E3A9-8C44-8DF2-D12B526355A2}"/>
              </a:ext>
            </a:extLst>
          </p:cNvPr>
          <p:cNvSpPr txBox="1"/>
          <p:nvPr/>
        </p:nvSpPr>
        <p:spPr>
          <a:xfrm>
            <a:off x="6917514" y="2844800"/>
            <a:ext cx="2243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sr-Latn-ME" sz="2400" dirty="0">
                <a:solidFill>
                  <a:schemeClr val="accent1"/>
                </a:solidFill>
              </a:rPr>
              <a:t>Zakon o posredovanju u Srbiji</a:t>
            </a:r>
            <a:endParaRPr lang="en-US" sz="105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E58EC2-F7C1-49D0-9AA4-82335BEFA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CE1885-4D79-4070-A575-BE3DF278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750771"/>
            <a:ext cx="6979117" cy="5333276"/>
          </a:xfrm>
        </p:spPr>
        <p:txBody>
          <a:bodyPr anchor="ctr">
            <a:normAutofit/>
          </a:bodyPr>
          <a:lstStyle/>
          <a:p>
            <a:pPr>
              <a:spcBef>
                <a:spcPts val="600"/>
              </a:spcBef>
            </a:pPr>
            <a:r>
              <a:rPr lang="sr-Latn-ME" sz="2000" b="1" dirty="0">
                <a:solidFill>
                  <a:srgbClr val="00AE9E"/>
                </a:solidFill>
                <a:ea typeface="Verdana" panose="020B0604030504040204" pitchFamily="34" charset="0"/>
              </a:rPr>
              <a:t>Zakon o posredovanju u rešavanju sporova iz 2015. godine</a:t>
            </a:r>
            <a:r>
              <a:rPr lang="en-GB" sz="2000" b="1" dirty="0">
                <a:solidFill>
                  <a:srgbClr val="00AE9E"/>
                </a:solidFill>
                <a:ea typeface="Verdana" panose="020B0604030504040204" pitchFamily="34" charset="0"/>
              </a:rPr>
              <a:t>: </a:t>
            </a:r>
            <a:endParaRPr lang="sr-Latn-ME" sz="2000" b="1" dirty="0">
              <a:solidFill>
                <a:srgbClr val="00AE9E"/>
              </a:solidFill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800" dirty="0"/>
          </a:p>
          <a:p>
            <a:pPr lvl="1"/>
            <a:r>
              <a:rPr lang="en-GB" sz="1900" dirty="0" err="1"/>
              <a:t>sistem</a:t>
            </a:r>
            <a:r>
              <a:rPr lang="en-GB" sz="1900" dirty="0"/>
              <a:t> </a:t>
            </a:r>
            <a:r>
              <a:rPr lang="en-GB" sz="1900" dirty="0" err="1"/>
              <a:t>licenciranja</a:t>
            </a:r>
            <a:r>
              <a:rPr lang="en-GB" sz="1900" dirty="0"/>
              <a:t> </a:t>
            </a:r>
            <a:r>
              <a:rPr lang="en-GB" sz="1900" dirty="0" err="1"/>
              <a:t>medijatora</a:t>
            </a:r>
            <a:r>
              <a:rPr lang="en-GB" sz="1900" dirty="0"/>
              <a:t> od </a:t>
            </a:r>
            <a:r>
              <a:rPr lang="en-GB" sz="1900" dirty="0" err="1"/>
              <a:t>strane</a:t>
            </a:r>
            <a:r>
              <a:rPr lang="en-GB" sz="1900" dirty="0"/>
              <a:t> </a:t>
            </a:r>
            <a:r>
              <a:rPr lang="en-GB" sz="1900" dirty="0" err="1"/>
              <a:t>Ministarstva</a:t>
            </a:r>
            <a:r>
              <a:rPr lang="en-GB" sz="1900" dirty="0"/>
              <a:t> </a:t>
            </a:r>
            <a:r>
              <a:rPr lang="en-GB" sz="1900" dirty="0" err="1"/>
              <a:t>pravde</a:t>
            </a:r>
            <a:endParaRPr lang="sr-Latn-ME" sz="1900" dirty="0"/>
          </a:p>
          <a:p>
            <a:pPr lvl="1"/>
            <a:r>
              <a:rPr lang="en-GB" sz="1900" dirty="0" err="1"/>
              <a:t>uvođenje</a:t>
            </a:r>
            <a:r>
              <a:rPr lang="en-GB" sz="1900" dirty="0"/>
              <a:t> </a:t>
            </a:r>
            <a:r>
              <a:rPr lang="en-GB" sz="1900" dirty="0" err="1"/>
              <a:t>Registra</a:t>
            </a:r>
            <a:r>
              <a:rPr lang="en-GB" sz="1900" dirty="0"/>
              <a:t> </a:t>
            </a:r>
            <a:r>
              <a:rPr lang="sr-Latn-ME" sz="1900" dirty="0"/>
              <a:t>medijatora</a:t>
            </a:r>
            <a:r>
              <a:rPr lang="en-GB" sz="1900" dirty="0"/>
              <a:t> </a:t>
            </a:r>
            <a:endParaRPr lang="sr-Latn-ME" sz="1900" dirty="0"/>
          </a:p>
          <a:p>
            <a:pPr lvl="1"/>
            <a:r>
              <a:rPr lang="en-GB" sz="1900" dirty="0" err="1"/>
              <a:t>uspostavljanje</a:t>
            </a:r>
            <a:r>
              <a:rPr lang="en-GB" sz="1900" dirty="0"/>
              <a:t> </a:t>
            </a:r>
            <a:r>
              <a:rPr lang="en-GB" sz="1900" dirty="0" err="1"/>
              <a:t>decentralizovanog</a:t>
            </a:r>
            <a:r>
              <a:rPr lang="en-GB" sz="1900" dirty="0"/>
              <a:t> </a:t>
            </a:r>
            <a:r>
              <a:rPr lang="en-GB" sz="1900" dirty="0" err="1"/>
              <a:t>sistema</a:t>
            </a:r>
            <a:r>
              <a:rPr lang="en-GB" sz="1900" dirty="0"/>
              <a:t> </a:t>
            </a:r>
            <a:r>
              <a:rPr lang="en-GB" sz="1900" dirty="0" err="1"/>
              <a:t>edukacije</a:t>
            </a:r>
            <a:r>
              <a:rPr lang="en-GB" sz="1900" dirty="0"/>
              <a:t> za </a:t>
            </a:r>
            <a:r>
              <a:rPr lang="en-GB" sz="1900" dirty="0" err="1"/>
              <a:t>medijatore</a:t>
            </a:r>
            <a:r>
              <a:rPr lang="en-GB" sz="1900" dirty="0"/>
              <a:t>, </a:t>
            </a:r>
            <a:r>
              <a:rPr lang="en-GB" sz="1900" dirty="0" err="1"/>
              <a:t>uz</a:t>
            </a:r>
            <a:r>
              <a:rPr lang="en-GB" sz="1900" dirty="0"/>
              <a:t> </a:t>
            </a:r>
            <a:r>
              <a:rPr lang="en-GB" sz="1900" dirty="0" err="1"/>
              <a:t>organizacije</a:t>
            </a:r>
            <a:r>
              <a:rPr lang="en-GB" sz="1900" dirty="0"/>
              <a:t> za </a:t>
            </a:r>
            <a:r>
              <a:rPr lang="en-GB" sz="1900" dirty="0" err="1"/>
              <a:t>obuku</a:t>
            </a:r>
            <a:r>
              <a:rPr lang="en-GB" sz="1900" dirty="0"/>
              <a:t> </a:t>
            </a:r>
            <a:r>
              <a:rPr lang="en-GB" sz="1900" dirty="0" err="1"/>
              <a:t>koje</a:t>
            </a:r>
            <a:r>
              <a:rPr lang="en-GB" sz="1900" dirty="0"/>
              <a:t> </a:t>
            </a:r>
            <a:r>
              <a:rPr lang="en-GB" sz="1900" dirty="0" err="1"/>
              <a:t>akredituje</a:t>
            </a:r>
            <a:r>
              <a:rPr lang="en-GB" sz="1900" dirty="0"/>
              <a:t> </a:t>
            </a:r>
            <a:r>
              <a:rPr lang="en-GB" sz="1900" dirty="0" err="1"/>
              <a:t>Ministarstvo</a:t>
            </a:r>
            <a:r>
              <a:rPr lang="en-GB" sz="1900" dirty="0"/>
              <a:t> </a:t>
            </a:r>
            <a:r>
              <a:rPr lang="en-GB" sz="1900" dirty="0" err="1"/>
              <a:t>pravde</a:t>
            </a:r>
            <a:r>
              <a:rPr lang="en-GB" sz="1900" dirty="0"/>
              <a:t> </a:t>
            </a:r>
            <a:endParaRPr lang="sr-Latn-ME" sz="1900" dirty="0"/>
          </a:p>
          <a:p>
            <a:pPr lvl="1"/>
            <a:r>
              <a:rPr lang="en-GB" sz="1900" dirty="0" err="1"/>
              <a:t>mogućnost</a:t>
            </a:r>
            <a:r>
              <a:rPr lang="en-GB" sz="1900" dirty="0"/>
              <a:t> </a:t>
            </a:r>
            <a:r>
              <a:rPr lang="en-GB" sz="1900" dirty="0" err="1"/>
              <a:t>izvršenja</a:t>
            </a:r>
            <a:r>
              <a:rPr lang="en-GB" sz="1900" dirty="0"/>
              <a:t> </a:t>
            </a:r>
            <a:r>
              <a:rPr lang="en-GB" sz="1900" dirty="0" err="1"/>
              <a:t>sporazuma</a:t>
            </a:r>
            <a:r>
              <a:rPr lang="en-GB" sz="1900" dirty="0"/>
              <a:t> o </a:t>
            </a:r>
            <a:r>
              <a:rPr lang="en-GB" sz="1900" dirty="0" err="1"/>
              <a:t>nagodbi</a:t>
            </a:r>
            <a:r>
              <a:rPr lang="en-GB" sz="1900" dirty="0"/>
              <a:t> </a:t>
            </a:r>
            <a:r>
              <a:rPr lang="en-GB" sz="1900" dirty="0" err="1"/>
              <a:t>postignutog</a:t>
            </a:r>
            <a:r>
              <a:rPr lang="en-GB" sz="1900" dirty="0"/>
              <a:t> </a:t>
            </a:r>
            <a:r>
              <a:rPr lang="en-GB" sz="1900" dirty="0" err="1"/>
              <a:t>medijacijom</a:t>
            </a:r>
            <a:r>
              <a:rPr lang="en-GB" sz="1900" dirty="0"/>
              <a:t> </a:t>
            </a:r>
            <a:endParaRPr lang="sr-Latn-ME" sz="1900" dirty="0"/>
          </a:p>
          <a:p>
            <a:pPr lvl="1"/>
            <a:r>
              <a:rPr lang="en-GB" sz="1900" dirty="0" err="1"/>
              <a:t>preporučena</a:t>
            </a:r>
            <a:r>
              <a:rPr lang="en-GB" sz="1900" dirty="0"/>
              <a:t> </a:t>
            </a:r>
            <a:r>
              <a:rPr lang="en-GB" sz="1900" dirty="0" err="1"/>
              <a:t>tarifa</a:t>
            </a:r>
            <a:r>
              <a:rPr lang="en-GB" sz="1900" dirty="0"/>
              <a:t> </a:t>
            </a:r>
            <a:r>
              <a:rPr lang="en-GB" sz="1900" dirty="0" err="1"/>
              <a:t>naknada</a:t>
            </a:r>
            <a:r>
              <a:rPr lang="en-GB" sz="1900" dirty="0"/>
              <a:t> za rad </a:t>
            </a:r>
            <a:r>
              <a:rPr lang="en-GB" sz="1900" dirty="0" err="1"/>
              <a:t>medijatora</a:t>
            </a:r>
            <a:r>
              <a:rPr lang="en-GB" sz="1900" dirty="0"/>
              <a:t>, </a:t>
            </a:r>
            <a:r>
              <a:rPr lang="en-GB" sz="1900" dirty="0" err="1"/>
              <a:t>koju</a:t>
            </a:r>
            <a:r>
              <a:rPr lang="en-GB" sz="1900" dirty="0"/>
              <a:t> </a:t>
            </a:r>
            <a:r>
              <a:rPr lang="en-GB" sz="1900" dirty="0" err="1"/>
              <a:t>utvrđuje</a:t>
            </a:r>
            <a:r>
              <a:rPr lang="en-GB" sz="1900" dirty="0"/>
              <a:t> </a:t>
            </a:r>
            <a:r>
              <a:rPr lang="en-GB" sz="1900" dirty="0" err="1"/>
              <a:t>Ministarstvo</a:t>
            </a:r>
            <a:r>
              <a:rPr lang="en-GB" sz="1900" dirty="0"/>
              <a:t> </a:t>
            </a:r>
            <a:endParaRPr lang="sr-Latn-ME" sz="1900" dirty="0"/>
          </a:p>
          <a:p>
            <a:pPr marL="457200" lvl="1" indent="0">
              <a:buNone/>
            </a:pPr>
            <a:endParaRPr lang="sr-Latn-ME" sz="1900" dirty="0"/>
          </a:p>
          <a:p>
            <a:pPr marL="176213" lvl="1" indent="0">
              <a:buNone/>
            </a:pPr>
            <a:r>
              <a:rPr lang="sr-Latn-ME" sz="1900" dirty="0"/>
              <a:t>Dodatno</a:t>
            </a:r>
            <a:r>
              <a:rPr lang="en-GB" sz="2000" dirty="0"/>
              <a:t>, </a:t>
            </a:r>
            <a:r>
              <a:rPr lang="sr-Latn-ME" sz="2000" b="1" dirty="0">
                <a:solidFill>
                  <a:srgbClr val="00AE9E"/>
                </a:solidFill>
                <a:ea typeface="Verdana" panose="020B0604030504040204" pitchFamily="34" charset="0"/>
              </a:rPr>
              <a:t>Zakon o sudskim taksama</a:t>
            </a:r>
            <a:r>
              <a:rPr lang="en-GB" sz="2000" dirty="0"/>
              <a:t>, </a:t>
            </a:r>
            <a:r>
              <a:rPr lang="en-GB" sz="2000" dirty="0" err="1"/>
              <a:t>izuzima</a:t>
            </a:r>
            <a:r>
              <a:rPr lang="en-GB" sz="2000" dirty="0"/>
              <a:t> </a:t>
            </a:r>
            <a:r>
              <a:rPr lang="sr-Latn-ME" sz="2000" dirty="0"/>
              <a:t>stranke </a:t>
            </a:r>
            <a:r>
              <a:rPr lang="en-GB" sz="2000" dirty="0" err="1"/>
              <a:t>iz</a:t>
            </a:r>
            <a:r>
              <a:rPr lang="en-GB" sz="2000" dirty="0"/>
              <a:t> </a:t>
            </a:r>
            <a:r>
              <a:rPr lang="en-GB" sz="2000" dirty="0" err="1"/>
              <a:t>obaveze</a:t>
            </a:r>
            <a:r>
              <a:rPr lang="en-GB" sz="2000" dirty="0"/>
              <a:t> </a:t>
            </a:r>
            <a:r>
              <a:rPr lang="en-GB" sz="2000" dirty="0" err="1"/>
              <a:t>plaćanja</a:t>
            </a:r>
            <a:r>
              <a:rPr lang="en-GB" sz="2000" dirty="0"/>
              <a:t> </a:t>
            </a:r>
            <a:r>
              <a:rPr lang="sr-Latn-ME" sz="2000" dirty="0"/>
              <a:t>sudskih taksi </a:t>
            </a:r>
            <a:r>
              <a:rPr lang="en-GB" sz="2000" dirty="0" err="1"/>
              <a:t>ako</a:t>
            </a:r>
            <a:r>
              <a:rPr lang="en-GB" sz="2000" dirty="0"/>
              <a:t> </a:t>
            </a:r>
            <a:r>
              <a:rPr lang="en-GB" sz="2000" dirty="0" err="1"/>
              <a:t>dođu</a:t>
            </a:r>
            <a:r>
              <a:rPr lang="en-GB" sz="2000" dirty="0"/>
              <a:t> do </a:t>
            </a:r>
            <a:r>
              <a:rPr lang="en-GB" sz="2000" dirty="0" err="1"/>
              <a:t>nagodbe</a:t>
            </a:r>
            <a:r>
              <a:rPr lang="en-GB" sz="2000" dirty="0"/>
              <a:t> pre </a:t>
            </a:r>
            <a:r>
              <a:rPr lang="en-GB" sz="2000" dirty="0" err="1"/>
              <a:t>prvog</a:t>
            </a:r>
            <a:r>
              <a:rPr lang="en-GB" sz="2000" dirty="0"/>
              <a:t> </a:t>
            </a:r>
            <a:r>
              <a:rPr lang="en-GB" sz="2000" dirty="0" err="1"/>
              <a:t>ročišta</a:t>
            </a:r>
            <a:r>
              <a:rPr lang="sr-Latn-ME" sz="2000" dirty="0"/>
              <a:t>.</a:t>
            </a:r>
            <a:r>
              <a:rPr lang="en-GB" sz="2000" dirty="0"/>
              <a:t>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DECF507-9A3B-40CE-A356-007AAA43A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26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D1F4D63-78DB-8444-839A-BEFDAB254D52}"/>
              </a:ext>
            </a:extLst>
          </p:cNvPr>
          <p:cNvSpPr/>
          <p:nvPr/>
        </p:nvSpPr>
        <p:spPr>
          <a:xfrm>
            <a:off x="0" y="6475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rgbClr val="00AE9E"/>
              </a:gs>
              <a:gs pos="0">
                <a:srgbClr val="00539B"/>
              </a:gs>
              <a:gs pos="34000">
                <a:srgbClr val="0079C1"/>
              </a:gs>
            </a:gsLst>
            <a:lin ang="27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AD4D8-2A51-ED44-AE59-5645B0C0D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062" y="6300328"/>
            <a:ext cx="1820918" cy="3390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3D82CAE-BA50-8A48-9FFE-BCF10D4576E0}"/>
              </a:ext>
            </a:extLst>
          </p:cNvPr>
          <p:cNvSpPr/>
          <p:nvPr/>
        </p:nvSpPr>
        <p:spPr>
          <a:xfrm>
            <a:off x="365758" y="493492"/>
            <a:ext cx="2846735" cy="497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324F89-AB2A-904A-A80F-9F9CDB784379}"/>
              </a:ext>
            </a:extLst>
          </p:cNvPr>
          <p:cNvSpPr txBox="1"/>
          <p:nvPr/>
        </p:nvSpPr>
        <p:spPr>
          <a:xfrm>
            <a:off x="352158" y="483644"/>
            <a:ext cx="2846735" cy="497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69863">
              <a:spcAft>
                <a:spcPts val="600"/>
              </a:spcAft>
            </a:pP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Privredna medijacija </a:t>
            </a:r>
            <a:r>
              <a:rPr lang="en-GB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169863">
              <a:spcAft>
                <a:spcPts val="600"/>
              </a:spcAft>
            </a:pPr>
            <a:endParaRPr lang="en-GB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69863">
              <a:spcAft>
                <a:spcPts val="600"/>
              </a:spcAft>
            </a:pP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Ponuda i potražnja</a:t>
            </a:r>
            <a:r>
              <a:rPr lang="en-GB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169863">
              <a:spcAft>
                <a:spcPts val="600"/>
              </a:spcAft>
            </a:pPr>
            <a:endParaRPr lang="en-GB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69863">
              <a:spcAft>
                <a:spcPts val="600"/>
              </a:spcAft>
            </a:pP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 Srbiji</a:t>
            </a:r>
          </a:p>
          <a:p>
            <a:pPr marL="169863"/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9457E4-7043-B149-A8B9-E24F17A47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158" y="6153132"/>
            <a:ext cx="654295" cy="6385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575DCA-8788-4D46-90AC-72D9BC4E8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08B0B55-3073-4CA3-9F22-90F6CB1223EA}"/>
              </a:ext>
            </a:extLst>
          </p:cNvPr>
          <p:cNvSpPr txBox="1">
            <a:spLocks/>
          </p:cNvSpPr>
          <p:nvPr/>
        </p:nvSpPr>
        <p:spPr>
          <a:xfrm>
            <a:off x="3422598" y="586156"/>
            <a:ext cx="5511296" cy="51756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b="1" dirty="0">
                <a:solidFill>
                  <a:schemeClr val="bg1"/>
                </a:solidFill>
              </a:rPr>
              <a:t>Strana ponude</a:t>
            </a:r>
            <a:r>
              <a:rPr lang="en-GB" b="1" dirty="0">
                <a:solidFill>
                  <a:schemeClr val="bg1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dirty="0">
                <a:solidFill>
                  <a:srgbClr val="FFFFFF"/>
                </a:solidFill>
              </a:rPr>
              <a:t>1,349 </a:t>
            </a:r>
            <a:r>
              <a:rPr lang="sr-Latn-ME" sz="2200" dirty="0">
                <a:solidFill>
                  <a:srgbClr val="FFFFFF"/>
                </a:solidFill>
              </a:rPr>
              <a:t>medijatora je registrovano u Registru Ministarstva pravde</a:t>
            </a:r>
            <a:endParaRPr lang="en-GB" sz="2200" dirty="0">
              <a:solidFill>
                <a:srgbClr val="FFFFFF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sr-Latn-ME" sz="2200" dirty="0">
                <a:solidFill>
                  <a:srgbClr val="FFFFFF"/>
                </a:solidFill>
              </a:rPr>
              <a:t>Veliki broj obuka za medijatore i sudije</a:t>
            </a:r>
            <a:endParaRPr lang="en-GB" sz="2200" dirty="0">
              <a:solidFill>
                <a:srgbClr val="FFFFFF"/>
              </a:solidFill>
            </a:endParaRPr>
          </a:p>
          <a:p>
            <a:pPr lvl="1"/>
            <a:endParaRPr lang="en-GB" dirty="0">
              <a:solidFill>
                <a:srgbClr val="FFFFFF"/>
              </a:solidFill>
            </a:endParaRPr>
          </a:p>
          <a:p>
            <a:r>
              <a:rPr lang="sr-Latn-ME" b="1" dirty="0">
                <a:solidFill>
                  <a:schemeClr val="bg1"/>
                </a:solidFill>
              </a:rPr>
              <a:t>Strana potražnje</a:t>
            </a:r>
            <a:r>
              <a:rPr lang="en-GB" b="1" dirty="0">
                <a:solidFill>
                  <a:schemeClr val="bg1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Latn-ME" sz="2200" dirty="0">
                <a:solidFill>
                  <a:srgbClr val="FFFFFF"/>
                </a:solidFill>
              </a:rPr>
              <a:t>Kampanje za podizanje svijesti javnosti (često uz podršku Projekata tehničke podrške)</a:t>
            </a:r>
            <a:r>
              <a:rPr lang="en-GB" sz="2200" dirty="0">
                <a:solidFill>
                  <a:srgbClr val="FFFFFF"/>
                </a:solidFill>
              </a:rPr>
              <a:t>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Latn-ME" sz="2200" dirty="0">
                <a:solidFill>
                  <a:srgbClr val="FFFFFF"/>
                </a:solidFill>
              </a:rPr>
              <a:t>Zakonodavni okvir za predmete upućene od strane suda</a:t>
            </a:r>
            <a:r>
              <a:rPr lang="en-GB" sz="2200" dirty="0">
                <a:solidFill>
                  <a:srgbClr val="FFFFFF"/>
                </a:solidFill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Latn-ME" sz="2200" dirty="0">
                <a:solidFill>
                  <a:srgbClr val="FFFFFF"/>
                </a:solidFill>
              </a:rPr>
              <a:t>Saradnja među sudovima u cilju upućivanja predmeta na medijaciju i promocije medijacije</a:t>
            </a:r>
            <a:endParaRPr lang="en-GB" sz="2200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89FAA-38C4-48D2-A4BA-E6C1D1AB1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7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260144"/>
            <a:ext cx="78210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Potražnje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u</a:t>
            </a:r>
            <a:r>
              <a:rPr lang="en-GB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S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rbiji</a:t>
            </a:r>
          </a:p>
          <a:p>
            <a:r>
              <a:rPr lang="en-GB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Sudovi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231107"/>
            <a:ext cx="9003323" cy="47300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Uspostaviti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delotvornije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protokole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upućivanje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u </a:t>
            </a:r>
            <a:r>
              <a:rPr lang="en-GB" dirty="0" err="1">
                <a:ea typeface="Verdana" panose="020B0604030504040204" pitchFamily="34" charset="0"/>
              </a:rPr>
              <a:t>privrednim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sudovima</a:t>
            </a:r>
            <a:endParaRPr lang="sr-Latn-ME" dirty="0">
              <a:ea typeface="Verdana" panose="020B0604030504040204" pitchFamily="34" charset="0"/>
            </a:endParaRPr>
          </a:p>
          <a:p>
            <a:pPr marL="176213" lvl="1">
              <a:lnSpc>
                <a:spcPct val="90000"/>
              </a:lnSpc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Koordinacija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širenje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programa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pridružene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sudu</a:t>
            </a:r>
            <a:r>
              <a:rPr lang="en-GB" dirty="0">
                <a:ea typeface="Verdana" panose="020B0604030504040204" pitchFamily="34" charset="0"/>
              </a:rPr>
              <a:t>, u </a:t>
            </a:r>
            <a:r>
              <a:rPr lang="en-GB" dirty="0" err="1">
                <a:ea typeface="Verdana" panose="020B0604030504040204" pitchFamily="34" charset="0"/>
              </a:rPr>
              <a:t>sklopu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specijalizovanog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sistema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sudova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kako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prvostepenih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tako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apelacionog</a:t>
            </a:r>
            <a:r>
              <a:rPr lang="en-GB" dirty="0">
                <a:ea typeface="Verdana" panose="020B0604030504040204" pitchFamily="34" charset="0"/>
              </a:rPr>
              <a:t>), </a:t>
            </a:r>
            <a:r>
              <a:rPr lang="sr-Latn-ME" dirty="0">
                <a:ea typeface="Verdana" panose="020B0604030504040204" pitchFamily="34" charset="0"/>
              </a:rPr>
              <a:t>(</a:t>
            </a:r>
            <a:r>
              <a:rPr lang="en-GB" dirty="0" err="1">
                <a:ea typeface="Verdana" panose="020B0604030504040204" pitchFamily="34" charset="0"/>
              </a:rPr>
              <a:t>uspostavljanje</a:t>
            </a:r>
            <a:r>
              <a:rPr lang="en-GB" dirty="0">
                <a:ea typeface="Verdana" panose="020B0604030504040204" pitchFamily="34" charset="0"/>
              </a:rPr>
              <a:t> pilot </a:t>
            </a:r>
            <a:r>
              <a:rPr lang="en-GB" dirty="0" err="1">
                <a:ea typeface="Verdana" panose="020B0604030504040204" pitchFamily="34" charset="0"/>
              </a:rPr>
              <a:t>šema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medijacije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odabranim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sudovima</a:t>
            </a:r>
            <a:r>
              <a:rPr lang="sr-Latn-ME" dirty="0">
                <a:ea typeface="Verdana" panose="020B0604030504040204" pitchFamily="34" charset="0"/>
              </a:rPr>
              <a:t>)</a:t>
            </a: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Revizija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promovisanje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uputstva</a:t>
            </a:r>
            <a:r>
              <a:rPr lang="en-GB" b="1" dirty="0">
                <a:ea typeface="Verdana" panose="020B0604030504040204" pitchFamily="34" charset="0"/>
              </a:rPr>
              <a:t> MP-VSS-VKS </a:t>
            </a:r>
            <a:r>
              <a:rPr lang="en-GB" dirty="0" err="1">
                <a:ea typeface="Verdana" panose="020B0604030504040204" pitchFamily="34" charset="0"/>
              </a:rPr>
              <a:t>kako</a:t>
            </a:r>
            <a:r>
              <a:rPr lang="en-GB" dirty="0">
                <a:ea typeface="Verdana" panose="020B0604030504040204" pitchFamily="34" charset="0"/>
              </a:rPr>
              <a:t> bi se </a:t>
            </a:r>
            <a:r>
              <a:rPr lang="en-GB" dirty="0" err="1">
                <a:ea typeface="Verdana" panose="020B0604030504040204" pitchFamily="34" charset="0"/>
              </a:rPr>
              <a:t>obezbedila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njegova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široka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primena</a:t>
            </a:r>
            <a:r>
              <a:rPr lang="en-GB" dirty="0">
                <a:ea typeface="Verdana" panose="020B0604030504040204" pitchFamily="34" charset="0"/>
              </a:rPr>
              <a:t>;</a:t>
            </a: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a typeface="Verdana" panose="020B0604030504040204" pitchFamily="34" charset="0"/>
              </a:rPr>
              <a:t>Sklapanje </a:t>
            </a:r>
            <a:r>
              <a:rPr lang="sr-Cyrl-RS" b="1" dirty="0">
                <a:ea typeface="Verdana" panose="020B0604030504040204" pitchFamily="34" charset="0"/>
              </a:rPr>
              <a:t>sporazuma o saradnji između sudova, sa jedne strane, i pravnih fakulteta </a:t>
            </a:r>
            <a:r>
              <a:rPr lang="sr-Cyrl-RS" dirty="0">
                <a:ea typeface="Verdana" panose="020B0604030504040204" pitchFamily="34" charset="0"/>
              </a:rPr>
              <a:t>i centara za komercijalnu medijaciju sa druge</a:t>
            </a:r>
            <a:r>
              <a:rPr lang="en-GB" dirty="0">
                <a:ea typeface="Verdana" panose="020B0604030504040204" pitchFamily="34" charset="0"/>
              </a:rPr>
              <a:t>;</a:t>
            </a:r>
            <a:endParaRPr lang="sr-Latn-ME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a typeface="Verdana" panose="020B0604030504040204" pitchFamily="34" charset="0"/>
              </a:rPr>
              <a:t>Propisati Sudskim poslovnikom i Smernicama za medijaciju obavezu predsednika suda da uspostavi </a:t>
            </a:r>
            <a:r>
              <a:rPr lang="sr-Cyrl-RS" b="1" dirty="0">
                <a:ea typeface="Verdana" panose="020B0604030504040204" pitchFamily="34" charset="0"/>
              </a:rPr>
              <a:t>uravnotežen odnos između medijacija i sudskih postupaka </a:t>
            </a:r>
            <a:r>
              <a:rPr lang="sr-Cyrl-RS" dirty="0">
                <a:ea typeface="Verdana" panose="020B0604030504040204" pitchFamily="34" charset="0"/>
              </a:rPr>
              <a:t>za svaki sudski nivo </a:t>
            </a:r>
            <a:r>
              <a:rPr lang="sr-Latn-ME" dirty="0">
                <a:ea typeface="Verdana" panose="020B0604030504040204" pitchFamily="34" charset="0"/>
              </a:rPr>
              <a:t>Neuspeh može dovesti do nemogućnosti postavljanja i dostizanja BRTN</a:t>
            </a:r>
            <a:r>
              <a:rPr lang="en-GB" dirty="0">
                <a:ea typeface="Verdana" panose="020B0604030504040204" pitchFamily="34" charset="0"/>
              </a:rPr>
              <a:t>;</a:t>
            </a: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b="1" dirty="0" err="1">
                <a:ea typeface="Verdana" panose="020B0604030504040204" pitchFamily="34" charset="0"/>
              </a:rPr>
              <a:t>Obuka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sticanje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praktičnih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veština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sudije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privrednih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sudova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upravitelje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sudova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u </a:t>
            </a:r>
            <a:r>
              <a:rPr lang="en-GB" dirty="0" err="1">
                <a:ea typeface="Verdana" panose="020B0604030504040204" pitchFamily="34" charset="0"/>
              </a:rPr>
              <a:t>organizaciji</a:t>
            </a:r>
            <a:r>
              <a:rPr lang="en-GB" dirty="0">
                <a:ea typeface="Verdana" panose="020B0604030504040204" pitchFamily="34" charset="0"/>
              </a:rPr>
              <a:t> PA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temu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upućivanja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, u </a:t>
            </a:r>
            <a:r>
              <a:rPr lang="en-GB" dirty="0" err="1">
                <a:ea typeface="Verdana" panose="020B0604030504040204" pitchFamily="34" charset="0"/>
              </a:rPr>
              <a:t>skladu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Programom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tela</a:t>
            </a:r>
            <a:r>
              <a:rPr lang="en-GB" dirty="0">
                <a:ea typeface="Verdana" panose="020B0604030504040204" pitchFamily="34" charset="0"/>
              </a:rPr>
              <a:t> CEPEJ za </a:t>
            </a:r>
            <a:r>
              <a:rPr lang="en-GB" dirty="0" err="1">
                <a:ea typeface="Verdana" panose="020B0604030504040204" pitchFamily="34" charset="0"/>
              </a:rPr>
              <a:t>jačanje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svesti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sudije</a:t>
            </a: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Napredna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obuka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temu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sticanja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veština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alternativnog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rešavanja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sporova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ograničen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broj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sudija</a:t>
            </a:r>
            <a:r>
              <a:rPr lang="en-GB" dirty="0">
                <a:ea typeface="Verdana" panose="020B0604030504040204" pitchFamily="34" charset="0"/>
              </a:rPr>
              <a:t>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0E2390-80E9-417D-9EF3-44310B148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682FB4-E5D8-485B-B9C9-238EE3151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37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Potražnje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u</a:t>
            </a:r>
            <a:r>
              <a:rPr lang="en-GB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S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rbiji (nastavak)</a:t>
            </a: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Sudovi – medijatori - advokati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Uvođenje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preciznih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odredaba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b="1" dirty="0" err="1">
                <a:ea typeface="Verdana" panose="020B0604030504040204" pitchFamily="34" charset="0"/>
              </a:rPr>
              <a:t>upućivanju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kao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sastavnom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delu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ocene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sudija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Sudski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poslovnik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akte</a:t>
            </a:r>
            <a:r>
              <a:rPr lang="en-GB" dirty="0">
                <a:ea typeface="Verdana" panose="020B0604030504040204" pitchFamily="34" charset="0"/>
              </a:rPr>
              <a:t> VSS (</a:t>
            </a:r>
            <a:r>
              <a:rPr lang="en-GB" dirty="0" err="1">
                <a:ea typeface="Verdana" panose="020B0604030504040204" pitchFamily="34" charset="0"/>
              </a:rPr>
              <a:t>uključujući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kada</a:t>
            </a:r>
            <a:r>
              <a:rPr lang="en-GB" dirty="0">
                <a:ea typeface="Verdana" panose="020B0604030504040204" pitchFamily="34" charset="0"/>
              </a:rPr>
              <a:t> se </a:t>
            </a:r>
            <a:r>
              <a:rPr lang="en-GB" dirty="0" err="1">
                <a:ea typeface="Verdana" panose="020B0604030504040204" pitchFamily="34" charset="0"/>
              </a:rPr>
              <a:t>predmet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smatra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upućenim</a:t>
            </a:r>
            <a:r>
              <a:rPr lang="en-GB" dirty="0">
                <a:ea typeface="Verdana" panose="020B0604030504040204" pitchFamily="34" charset="0"/>
              </a:rPr>
              <a:t>; </a:t>
            </a:r>
            <a:r>
              <a:rPr lang="en-GB" dirty="0" err="1">
                <a:ea typeface="Verdana" panose="020B0604030504040204" pitchFamily="34" charset="0"/>
              </a:rPr>
              <a:t>ciljne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vrednosti</a:t>
            </a:r>
            <a:r>
              <a:rPr lang="sr-Latn-ME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podsticaje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sankcije</a:t>
            </a:r>
            <a:r>
              <a:rPr lang="sr-Latn-ME" dirty="0">
                <a:ea typeface="Verdana" panose="020B0604030504040204" pitchFamily="34" charset="0"/>
              </a:rPr>
              <a:t>)</a:t>
            </a:r>
          </a:p>
          <a:p>
            <a:pPr marL="176213" lvl="1">
              <a:lnSpc>
                <a:spcPct val="90000"/>
              </a:lnSpc>
            </a:pPr>
            <a:endParaRPr lang="en-GB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Podrška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Privredni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apelacioni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nastojanju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b="1" dirty="0" err="1">
                <a:ea typeface="Verdana" panose="020B0604030504040204" pitchFamily="34" charset="0"/>
              </a:rPr>
              <a:t>jedan</a:t>
            </a:r>
            <a:r>
              <a:rPr lang="en-GB" b="1" dirty="0">
                <a:ea typeface="Verdana" panose="020B0604030504040204" pitchFamily="34" charset="0"/>
              </a:rPr>
              <a:t> deo </a:t>
            </a:r>
            <a:r>
              <a:rPr lang="en-GB" b="1" dirty="0" err="1">
                <a:ea typeface="Verdana" panose="020B0604030504040204" pitchFamily="34" charset="0"/>
              </a:rPr>
              <a:t>septembarske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Godišnje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konferencije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privrednih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sudova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bude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posvećen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medijaciji</a:t>
            </a:r>
            <a:endParaRPr lang="en-GB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Podrška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pružanje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sr-Latn-ME" b="1" dirty="0">
                <a:ea typeface="Verdana" panose="020B0604030504040204" pitchFamily="34" charset="0"/>
              </a:rPr>
              <a:t>obuka za advokate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temu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zastupanja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sr-Latn-ME" b="1" dirty="0">
                <a:ea typeface="Verdana" panose="020B0604030504040204" pitchFamily="34" charset="0"/>
              </a:rPr>
              <a:t>u privrednoj </a:t>
            </a:r>
            <a:r>
              <a:rPr lang="en-GB" b="1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naročito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područjima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kojima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uspostavljeni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programi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pridruženi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sudu</a:t>
            </a:r>
            <a:endParaRPr lang="en-GB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461963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Latn-ME" b="1" dirty="0">
                <a:ea typeface="Verdana" panose="020B0604030504040204" pitchFamily="34" charset="0"/>
              </a:rPr>
              <a:t>Informacije o </a:t>
            </a:r>
            <a:r>
              <a:rPr lang="en-GB" b="1" dirty="0" err="1">
                <a:ea typeface="Verdana" panose="020B0604030504040204" pitchFamily="34" charset="0"/>
              </a:rPr>
              <a:t>medijator</a:t>
            </a:r>
            <a:r>
              <a:rPr lang="sr-Latn-ME" b="1" dirty="0">
                <a:ea typeface="Verdana" panose="020B0604030504040204" pitchFamily="34" charset="0"/>
              </a:rPr>
              <a:t>im</a:t>
            </a:r>
            <a:r>
              <a:rPr lang="en-GB" b="1" dirty="0">
                <a:ea typeface="Verdana" panose="020B0604030504040204" pitchFamily="34" charset="0"/>
              </a:rPr>
              <a:t>a </a:t>
            </a:r>
            <a:r>
              <a:rPr lang="en-GB" dirty="0">
                <a:ea typeface="Verdana" panose="020B0604030504040204" pitchFamily="34" charset="0"/>
              </a:rPr>
              <a:t>koji </a:t>
            </a:r>
            <a:r>
              <a:rPr lang="en-GB" dirty="0" err="1">
                <a:ea typeface="Verdana" panose="020B0604030504040204" pitchFamily="34" charset="0"/>
              </a:rPr>
              <a:t>stoje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raspolaganju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svoje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usluge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ponude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sudu</a:t>
            </a:r>
            <a:r>
              <a:rPr lang="sr-Latn-ME" dirty="0">
                <a:ea typeface="Verdana" panose="020B0604030504040204" pitchFamily="34" charset="0"/>
              </a:rPr>
              <a:t> treba da budu detaljne i dostupne 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npr</a:t>
            </a:r>
            <a:r>
              <a:rPr lang="en-GB" dirty="0">
                <a:ea typeface="Verdana" panose="020B0604030504040204" pitchFamily="34" charset="0"/>
              </a:rPr>
              <a:t>.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spiskovima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treba</a:t>
            </a:r>
            <a:r>
              <a:rPr lang="en-GB" dirty="0">
                <a:ea typeface="Verdana" panose="020B0604030504040204" pitchFamily="34" charset="0"/>
              </a:rPr>
              <a:t> da se </a:t>
            </a:r>
            <a:r>
              <a:rPr lang="en-GB" dirty="0" err="1">
                <a:ea typeface="Verdana" panose="020B0604030504040204" pitchFamily="34" charset="0"/>
              </a:rPr>
              <a:t>nađe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više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informacija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stručnim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sposobnostima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medijatora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drugih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informacija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nego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što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ima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registru</a:t>
            </a:r>
            <a:r>
              <a:rPr lang="en-GB" dirty="0">
                <a:ea typeface="Verdana" panose="020B0604030504040204" pitchFamily="34" charset="0"/>
              </a:rPr>
              <a:t>; </a:t>
            </a:r>
            <a:r>
              <a:rPr lang="en-GB" dirty="0" err="1">
                <a:ea typeface="Verdana" panose="020B0604030504040204" pitchFamily="34" charset="0"/>
              </a:rPr>
              <a:t>informacija</a:t>
            </a:r>
            <a:r>
              <a:rPr lang="en-GB" dirty="0">
                <a:ea typeface="Verdana" panose="020B0604030504040204" pitchFamily="34" charset="0"/>
              </a:rPr>
              <a:t> o tome </a:t>
            </a:r>
            <a:r>
              <a:rPr lang="en-GB" dirty="0" err="1">
                <a:ea typeface="Verdana" panose="020B0604030504040204" pitchFamily="34" charset="0"/>
              </a:rPr>
              <a:t>gde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vrše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 – u </a:t>
            </a:r>
            <a:r>
              <a:rPr lang="en-GB" dirty="0" err="1">
                <a:ea typeface="Verdana" panose="020B0604030504040204" pitchFamily="34" charset="0"/>
              </a:rPr>
              <a:t>sudu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ili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sopstvenim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prostorijama</a:t>
            </a:r>
            <a:r>
              <a:rPr lang="en-GB" dirty="0">
                <a:ea typeface="Verdana" panose="020B0604030504040204" pitchFamily="34" charset="0"/>
              </a:rPr>
              <a:t>; </a:t>
            </a:r>
            <a:r>
              <a:rPr lang="en-GB" dirty="0" err="1">
                <a:ea typeface="Verdana" panose="020B0604030504040204" pitchFamily="34" charset="0"/>
              </a:rPr>
              <a:t>iznos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njihove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eventualne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nadoknade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itd</a:t>
            </a:r>
            <a:r>
              <a:rPr lang="en-GB" dirty="0">
                <a:ea typeface="Verdana" panose="020B0604030504040204" pitchFamily="34" charset="0"/>
              </a:rPr>
              <a:t>.);</a:t>
            </a:r>
          </a:p>
          <a:p>
            <a:pPr marL="461963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Davanje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prava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strankama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>
                <a:ea typeface="Verdana" panose="020B0604030504040204" pitchFamily="34" charset="0"/>
              </a:rPr>
              <a:t>da </a:t>
            </a:r>
            <a:r>
              <a:rPr lang="en-GB" b="1" dirty="0" err="1">
                <a:ea typeface="Verdana" panose="020B0604030504040204" pitchFamily="34" charset="0"/>
              </a:rPr>
              <a:t>izaberu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medijatora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spiska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privatnog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pružaoca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usluga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medijacije</a:t>
            </a:r>
            <a:r>
              <a:rPr lang="en-GB" dirty="0">
                <a:ea typeface="Verdana" panose="020B0604030504040204" pitchFamily="34" charset="0"/>
              </a:rPr>
              <a:t>/</a:t>
            </a:r>
            <a:r>
              <a:rPr lang="en-GB" dirty="0" err="1">
                <a:ea typeface="Verdana" panose="020B0604030504040204" pitchFamily="34" charset="0"/>
              </a:rPr>
              <a:t>ili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nezavisnog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vansudskog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registrovanog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medijatora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pri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čemu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ako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izaberu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sudsku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vrši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sudija</a:t>
            </a:r>
            <a:r>
              <a:rPr lang="en-GB" dirty="0">
                <a:ea typeface="Verdana" panose="020B0604030504040204" pitchFamily="34" charset="0"/>
              </a:rPr>
              <a:t>, ne </a:t>
            </a:r>
            <a:r>
              <a:rPr lang="en-GB" dirty="0" err="1">
                <a:ea typeface="Verdana" panose="020B0604030504040204" pitchFamily="34" charset="0"/>
              </a:rPr>
              <a:t>mogu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imati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ovo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pravo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singapurski</a:t>
            </a:r>
            <a:r>
              <a:rPr lang="en-GB" dirty="0">
                <a:ea typeface="Verdana" panose="020B0604030504040204" pitchFamily="34" charset="0"/>
              </a:rPr>
              <a:t> model).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2EE95-2290-48B7-8BA6-97F7717C9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38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Potražnje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(nastavak)</a:t>
            </a: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Informisanost</a:t>
            </a:r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dirty="0">
                <a:ea typeface="Verdana" panose="020B0604030504040204" pitchFamily="34" charset="0"/>
              </a:rPr>
              <a:t>Ciljane kampanje o podizanju svesti o medijaciji</a:t>
            </a:r>
            <a:r>
              <a:rPr lang="en-GB" dirty="0">
                <a:ea typeface="Verdana" panose="020B0604030504040204" pitchFamily="34" charset="0"/>
              </a:rPr>
              <a:t>: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Ciljano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osmišljen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>
                <a:ea typeface="Verdana" panose="020B0604030504040204" pitchFamily="34" charset="0"/>
              </a:rPr>
              <a:t>rad </a:t>
            </a:r>
            <a:r>
              <a:rPr lang="en-GB" b="1" dirty="0" err="1">
                <a:ea typeface="Verdana" panose="020B0604030504040204" pitchFamily="34" charset="0"/>
              </a:rPr>
              <a:t>sa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konkretnim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poslovnim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sektorima</a:t>
            </a:r>
            <a:r>
              <a:rPr lang="en-GB" dirty="0">
                <a:ea typeface="Verdana" panose="020B0604030504040204" pitchFamily="34" charset="0"/>
              </a:rPr>
              <a:t>, u </a:t>
            </a:r>
            <a:r>
              <a:rPr lang="en-GB" dirty="0" err="1">
                <a:ea typeface="Verdana" panose="020B0604030504040204" pitchFamily="34" charset="0"/>
              </a:rPr>
              <a:t>partnerstvu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relevantnim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nacionalnim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ili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lokalnim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poslovnim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udruženjima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poput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građevinarstva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poljoprivrede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proizvodnje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bankarstva</a:t>
            </a:r>
            <a:r>
              <a:rPr lang="en-GB" dirty="0">
                <a:ea typeface="Verdana" panose="020B0604030504040204" pitchFamily="34" charset="0"/>
              </a:rPr>
              <a:t>, u </a:t>
            </a:r>
            <a:r>
              <a:rPr lang="en-GB" dirty="0" err="1">
                <a:ea typeface="Verdana" panose="020B0604030504040204" pitchFamily="34" charset="0"/>
              </a:rPr>
              <a:t>vezi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intelektualnom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svojinom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korporacijama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zapošljavanjem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informacionim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tehnologijama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osiguranjem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itd</a:t>
            </a:r>
            <a:r>
              <a:rPr lang="en-GB" dirty="0">
                <a:ea typeface="Verdana" panose="020B0604030504040204" pitchFamily="34" charset="0"/>
              </a:rPr>
              <a:t>.) koji </a:t>
            </a:r>
            <a:r>
              <a:rPr lang="en-GB" dirty="0" err="1">
                <a:ea typeface="Verdana" panose="020B0604030504040204" pitchFamily="34" charset="0"/>
              </a:rPr>
              <a:t>realizuje</a:t>
            </a:r>
            <a:r>
              <a:rPr lang="en-GB" dirty="0">
                <a:ea typeface="Verdana" panose="020B0604030504040204" pitchFamily="34" charset="0"/>
              </a:rPr>
              <a:t> MP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relevantne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zainteresovane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strane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partneri</a:t>
            </a:r>
            <a:endParaRPr lang="sr-Latn-ME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dirty="0">
                <a:ea typeface="Verdana" panose="020B0604030504040204" pitchFamily="34" charset="0"/>
              </a:rPr>
              <a:t>Informisanje i promocija </a:t>
            </a:r>
            <a:r>
              <a:rPr lang="en-GB" b="1" dirty="0" err="1">
                <a:ea typeface="Verdana" panose="020B0604030504040204" pitchFamily="34" charset="0"/>
              </a:rPr>
              <a:t>programa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upućivanja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u </a:t>
            </a:r>
            <a:r>
              <a:rPr lang="en-GB" dirty="0" err="1">
                <a:ea typeface="Verdana" panose="020B0604030504040204" pitchFamily="34" charset="0"/>
              </a:rPr>
              <a:t>odabranim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sudovima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tj</a:t>
            </a:r>
            <a:r>
              <a:rPr lang="en-GB" dirty="0">
                <a:ea typeface="Verdana" panose="020B0604030504040204" pitchFamily="34" charset="0"/>
              </a:rPr>
              <a:t>. </a:t>
            </a:r>
            <a:r>
              <a:rPr lang="en-GB" dirty="0" err="1">
                <a:ea typeface="Verdana" panose="020B0604030504040204" pitchFamily="34" charset="0"/>
              </a:rPr>
              <a:t>ograničeno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„pilot“ </a:t>
            </a:r>
            <a:r>
              <a:rPr lang="en-GB" dirty="0" err="1">
                <a:ea typeface="Verdana" panose="020B0604030504040204" pitchFamily="34" charset="0"/>
              </a:rPr>
              <a:t>teritorije</a:t>
            </a:r>
            <a:r>
              <a:rPr lang="sr-Latn-ME" dirty="0">
                <a:ea typeface="Verdana" panose="020B0604030504040204" pitchFamily="34" charset="0"/>
              </a:rPr>
              <a:t>)</a:t>
            </a:r>
            <a:endParaRPr lang="en-GB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Podrška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advokatskim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komorama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organizovanju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>
                <a:ea typeface="Verdana" panose="020B0604030504040204" pitchFamily="34" charset="0"/>
              </a:rPr>
              <a:t>panel </a:t>
            </a:r>
            <a:r>
              <a:rPr lang="en-GB" b="1" dirty="0" err="1">
                <a:ea typeface="Verdana" panose="020B0604030504040204" pitchFamily="34" charset="0"/>
              </a:rPr>
              <a:t>diskusija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temu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tokom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advokatskih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konferencija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seminara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akademije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Advokatske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komore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kao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obukama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zastupanju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advokate</a:t>
            </a:r>
            <a:r>
              <a:rPr lang="en-GB" dirty="0">
                <a:ea typeface="Verdana" panose="020B0604030504040204" pitchFamily="34" charset="0"/>
              </a:rPr>
              <a:t> koji se </a:t>
            </a:r>
            <a:r>
              <a:rPr lang="en-GB" dirty="0" err="1">
                <a:ea typeface="Verdana" panose="020B0604030504040204" pitchFamily="34" charset="0"/>
              </a:rPr>
              <a:t>bave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pravom</a:t>
            </a:r>
            <a:r>
              <a:rPr lang="sr-Latn-ME" dirty="0">
                <a:ea typeface="Verdana" panose="020B0604030504040204" pitchFamily="34" charset="0"/>
              </a:rPr>
              <a:t>. </a:t>
            </a:r>
            <a:endParaRPr lang="en-GB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Aktivna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promocija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potpisivanja</a:t>
            </a:r>
            <a:r>
              <a:rPr lang="en-GB" b="1" dirty="0">
                <a:ea typeface="Verdana" panose="020B0604030504040204" pitchFamily="34" charset="0"/>
              </a:rPr>
              <a:t> „</a:t>
            </a:r>
            <a:r>
              <a:rPr lang="en-GB" b="1" dirty="0" err="1">
                <a:ea typeface="Verdana" panose="020B0604030504040204" pitchFamily="34" charset="0"/>
              </a:rPr>
              <a:t>izjava</a:t>
            </a:r>
            <a:r>
              <a:rPr lang="en-GB" b="1" dirty="0">
                <a:ea typeface="Verdana" panose="020B0604030504040204" pitchFamily="34" charset="0"/>
              </a:rPr>
              <a:t> o </a:t>
            </a:r>
            <a:r>
              <a:rPr lang="en-GB" b="1" dirty="0" err="1">
                <a:ea typeface="Verdana" panose="020B0604030504040204" pitchFamily="34" charset="0"/>
              </a:rPr>
              <a:t>učešću</a:t>
            </a:r>
            <a:r>
              <a:rPr lang="en-GB" b="1" dirty="0">
                <a:ea typeface="Verdana" panose="020B0604030504040204" pitchFamily="34" charset="0"/>
              </a:rPr>
              <a:t> u </a:t>
            </a:r>
            <a:r>
              <a:rPr lang="en-GB" b="1" dirty="0" err="1">
                <a:ea typeface="Verdana" panose="020B0604030504040204" pitchFamily="34" charset="0"/>
              </a:rPr>
              <a:t>medijaciji</a:t>
            </a:r>
            <a:r>
              <a:rPr lang="en-GB" b="1" dirty="0">
                <a:ea typeface="Verdana" panose="020B0604030504040204" pitchFamily="34" charset="0"/>
              </a:rPr>
              <a:t>“ </a:t>
            </a:r>
            <a:r>
              <a:rPr lang="en-GB" dirty="0">
                <a:ea typeface="Verdana" panose="020B0604030504040204" pitchFamily="34" charset="0"/>
              </a:rPr>
              <a:t>od </a:t>
            </a:r>
            <a:r>
              <a:rPr lang="en-GB" dirty="0" err="1">
                <a:ea typeface="Verdana" panose="020B0604030504040204" pitchFamily="34" charset="0"/>
              </a:rPr>
              <a:t>strane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najvećih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kompanija</a:t>
            </a:r>
            <a:endParaRPr lang="en-GB" sz="1000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Studija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>
                <a:ea typeface="Verdana" panose="020B0604030504040204" pitchFamily="34" charset="0"/>
              </a:rPr>
              <a:t>o </a:t>
            </a:r>
            <a:r>
              <a:rPr lang="en-GB" b="1" dirty="0" err="1">
                <a:ea typeface="Verdana" panose="020B0604030504040204" pitchFamily="34" charset="0"/>
              </a:rPr>
              <a:t>iskustvu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advokata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(u </a:t>
            </a:r>
            <a:r>
              <a:rPr lang="en-GB" dirty="0" err="1">
                <a:ea typeface="Verdana" panose="020B0604030504040204" pitchFamily="34" charset="0"/>
              </a:rPr>
              <a:t>svojstvu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upućivača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savetnika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kompanija</a:t>
            </a:r>
            <a:r>
              <a:rPr lang="en-GB" dirty="0">
                <a:ea typeface="Verdana" panose="020B0604030504040204" pitchFamily="34" charset="0"/>
              </a:rPr>
              <a:t>)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kompanija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korisnika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ovih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usluga</a:t>
            </a:r>
            <a:r>
              <a:rPr lang="en-GB" dirty="0">
                <a:ea typeface="Verdana" panose="020B0604030504040204" pitchFamily="34" charset="0"/>
              </a:rPr>
              <a:t>)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poslovnom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medijacijom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b="1" dirty="0" err="1">
                <a:ea typeface="Verdana" panose="020B0604030504040204" pitchFamily="34" charset="0"/>
              </a:rPr>
              <a:t>kao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sudija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kako</a:t>
            </a:r>
            <a:r>
              <a:rPr lang="en-GB" dirty="0">
                <a:ea typeface="Verdana" panose="020B0604030504040204" pitchFamily="34" charset="0"/>
              </a:rPr>
              <a:t> bi se </a:t>
            </a:r>
            <a:r>
              <a:rPr lang="en-GB" dirty="0" err="1">
                <a:ea typeface="Verdana" panose="020B0604030504040204" pitchFamily="34" charset="0"/>
              </a:rPr>
              <a:t>stekla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znanja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uvid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b="1" dirty="0" err="1">
                <a:ea typeface="Verdana" panose="020B0604030504040204" pitchFamily="34" charset="0"/>
              </a:rPr>
              <a:t>prilike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pruža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sr-Latn-ME" b="1" dirty="0">
                <a:ea typeface="Verdana" panose="020B0604030504040204" pitchFamily="34" charset="0"/>
              </a:rPr>
              <a:t>privredna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prepreke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joj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stoje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</a:t>
            </a:r>
            <a:r>
              <a:rPr lang="en-GB" b="1" dirty="0">
                <a:ea typeface="Verdana" panose="020B0604030504040204" pitchFamily="34" charset="0"/>
              </a:rPr>
              <a:t> putu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D85E6F-4BFD-4C2C-BD58-CB2290D95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79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Potražnje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(nastavak)</a:t>
            </a: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Ugovorne klauzule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>
              <a:ea typeface="Verdana" panose="020B0604030504040204" pitchFamily="34" charset="0"/>
            </a:endParaRPr>
          </a:p>
          <a:p>
            <a:pPr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dirty="0">
                <a:ea typeface="Verdana" panose="020B0604030504040204" pitchFamily="34" charset="0"/>
              </a:rPr>
              <a:t>K</a:t>
            </a:r>
            <a:r>
              <a:rPr lang="en-GB" dirty="0" err="1">
                <a:ea typeface="Verdana" panose="020B0604030504040204" pitchFamily="34" charset="0"/>
              </a:rPr>
              <a:t>lauzul</a:t>
            </a:r>
            <a:r>
              <a:rPr lang="sr-Latn-ME" dirty="0">
                <a:ea typeface="Verdana" panose="020B0604030504040204" pitchFamily="34" charset="0"/>
              </a:rPr>
              <a:t>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komercijalnih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ugovora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rešavanju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sporova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nekoliko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koraka</a:t>
            </a:r>
            <a:endParaRPr lang="sr-Latn-ME" dirty="0"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endParaRPr lang="en-GB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Javno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zagovaranje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obrazovanje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b="1" dirty="0" err="1">
                <a:ea typeface="Verdana" panose="020B0604030504040204" pitchFamily="34" charset="0"/>
              </a:rPr>
              <a:t>koristima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korišćenja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ugovornih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klauzula</a:t>
            </a:r>
            <a:r>
              <a:rPr lang="en-GB" b="1" dirty="0">
                <a:ea typeface="Verdana" panose="020B0604030504040204" pitchFamily="34" charset="0"/>
              </a:rPr>
              <a:t> o </a:t>
            </a:r>
            <a:r>
              <a:rPr lang="en-GB" b="1" dirty="0" err="1">
                <a:ea typeface="Verdana" panose="020B0604030504040204" pitchFamily="34" charset="0"/>
              </a:rPr>
              <a:t>rešavanju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sporova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u </a:t>
            </a:r>
            <a:r>
              <a:rPr lang="en-GB" dirty="0" err="1">
                <a:ea typeface="Verdana" panose="020B0604030504040204" pitchFamily="34" charset="0"/>
              </a:rPr>
              <a:t>nekoliko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koraka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obuhvataju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b="1" dirty="0">
                <a:ea typeface="Verdana" panose="020B0604030504040204" pitchFamily="34" charset="0"/>
              </a:rPr>
              <a:t>S</a:t>
            </a:r>
            <a:r>
              <a:rPr lang="en-GB" b="1" dirty="0" err="1">
                <a:ea typeface="Verdana" panose="020B0604030504040204" pitchFamily="34" charset="0"/>
              </a:rPr>
              <a:t>aradnj</a:t>
            </a:r>
            <a:r>
              <a:rPr lang="sr-Latn-ME" b="1" dirty="0">
                <a:ea typeface="Verdana" panose="020B0604030504040204" pitchFamily="34" charset="0"/>
              </a:rPr>
              <a:t>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postojećim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arbitražnim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institucijama</a:t>
            </a:r>
            <a:r>
              <a:rPr lang="en-GB" b="1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poput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Arbitražnog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industrijske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komore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Beogradskog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arbitražnog</a:t>
            </a:r>
            <a:r>
              <a:rPr lang="en-GB" dirty="0">
                <a:ea typeface="Verdana" panose="020B0604030504040204" pitchFamily="34" charset="0"/>
              </a:rPr>
              <a:t> centra, </a:t>
            </a:r>
            <a:r>
              <a:rPr lang="en-GB" dirty="0" err="1">
                <a:ea typeface="Verdana" panose="020B0604030504040204" pitchFamily="34" charset="0"/>
              </a:rPr>
              <a:t>kao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zajedničke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kampanje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će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sprovoditi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ministarstvo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predstavnici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privrednih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sudova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te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arbitražnih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centara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centara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000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ea typeface="Verdana" panose="020B0604030504040204" pitchFamily="34" charset="0"/>
              </a:rPr>
              <a:t>Ciljano osmišljen rad sa </a:t>
            </a:r>
            <a:r>
              <a:rPr lang="sr-Cyrl-RS" b="1" dirty="0">
                <a:ea typeface="Verdana" panose="020B0604030504040204" pitchFamily="34" charset="0"/>
              </a:rPr>
              <a:t>pravnim odeljenjima i firmama koje se bave privrednim pravom, kroz ponudu radionica n</a:t>
            </a:r>
            <a:r>
              <a:rPr lang="sr-Cyrl-RS" dirty="0">
                <a:ea typeface="Verdana" panose="020B0604030504040204" pitchFamily="34" charset="0"/>
              </a:rPr>
              <a:t>a temu naprednih tehnika u </a:t>
            </a:r>
            <a:r>
              <a:rPr lang="sr-Latn-RS" dirty="0">
                <a:ea typeface="Verdana" panose="020B0604030504040204" pitchFamily="34" charset="0"/>
              </a:rPr>
              <a:t>zastupanju u </a:t>
            </a:r>
            <a:r>
              <a:rPr lang="sr-Cyrl-RS" dirty="0">
                <a:ea typeface="Verdana" panose="020B0604030504040204" pitchFamily="34" charset="0"/>
              </a:rPr>
              <a:t>pregovor</a:t>
            </a:r>
            <a:r>
              <a:rPr lang="sr-Latn-RS" dirty="0">
                <a:ea typeface="Verdana" panose="020B0604030504040204" pitchFamily="34" charset="0"/>
              </a:rPr>
              <a:t>im</a:t>
            </a:r>
            <a:r>
              <a:rPr lang="sr-Cyrl-RS" dirty="0">
                <a:ea typeface="Verdana" panose="020B0604030504040204" pitchFamily="34" charset="0"/>
              </a:rPr>
              <a:t>a i medijacij</a:t>
            </a:r>
            <a:r>
              <a:rPr lang="sr-Latn-RS" dirty="0">
                <a:ea typeface="Verdana" panose="020B0604030504040204" pitchFamily="34" charset="0"/>
              </a:rPr>
              <a:t>i</a:t>
            </a:r>
            <a:r>
              <a:rPr lang="sr-Cyrl-RS" dirty="0">
                <a:ea typeface="Verdana" panose="020B0604030504040204" pitchFamily="34" charset="0"/>
              </a:rPr>
              <a:t>, radi njihovog upoznavanja sa koristima medijacije i pripreme za učešće u ovom postupku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b="1" dirty="0" err="1">
                <a:ea typeface="Verdana" panose="020B0604030504040204" pitchFamily="34" charset="0"/>
              </a:rPr>
              <a:t>Javne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uprave</a:t>
            </a:r>
            <a:r>
              <a:rPr lang="en-GB" b="1" dirty="0">
                <a:ea typeface="Verdana" panose="020B0604030504040204" pitchFamily="34" charset="0"/>
              </a:rPr>
              <a:t>, </a:t>
            </a:r>
            <a:r>
              <a:rPr lang="en-GB" b="1" dirty="0" err="1">
                <a:ea typeface="Verdana" panose="020B0604030504040204" pitchFamily="34" charset="0"/>
              </a:rPr>
              <a:t>agencije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kompanije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treba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razmotre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potpisivanje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izjave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učešću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, a MP </a:t>
            </a:r>
            <a:r>
              <a:rPr lang="en-GB" dirty="0" err="1">
                <a:ea typeface="Verdana" panose="020B0604030504040204" pitchFamily="34" charset="0"/>
              </a:rPr>
              <a:t>treba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podstiče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sistematski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razmatraju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opciju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integrisanja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klauzule</a:t>
            </a:r>
            <a:r>
              <a:rPr lang="en-GB" b="1" dirty="0">
                <a:ea typeface="Verdana" panose="020B0604030504040204" pitchFamily="34" charset="0"/>
              </a:rPr>
              <a:t> o </a:t>
            </a:r>
            <a:r>
              <a:rPr lang="en-GB" b="1" dirty="0" err="1">
                <a:ea typeface="Verdana" panose="020B0604030504040204" pitchFamily="34" charset="0"/>
              </a:rPr>
              <a:t>medijaciji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u </a:t>
            </a:r>
            <a:r>
              <a:rPr lang="en-GB" dirty="0" err="1">
                <a:ea typeface="Verdana" panose="020B0604030504040204" pitchFamily="34" charset="0"/>
              </a:rPr>
              <a:t>svoje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ugovore</a:t>
            </a:r>
            <a:endParaRPr lang="en-GB" dirty="0"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376E55-7363-4DFA-98A8-10266F892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1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Ponude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u Srbiji</a:t>
            </a:r>
          </a:p>
          <a:p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Regulator</a:t>
            </a:r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no telo za medijaciju i medijatore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>
              <a:ea typeface="Verdana" panose="020B0604030504040204" pitchFamily="34" charset="0"/>
            </a:endParaRPr>
          </a:p>
          <a:p>
            <a:pPr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dirty="0">
                <a:ea typeface="Verdana" panose="020B0604030504040204" pitchFamily="34" charset="0"/>
              </a:rPr>
              <a:t>Telo za registar medijacije i uspostavljanje standarda</a:t>
            </a:r>
          </a:p>
          <a:p>
            <a:pPr>
              <a:lnSpc>
                <a:spcPct val="90000"/>
              </a:lnSpc>
            </a:pPr>
            <a:endParaRPr lang="en-GB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Osnivanje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razvoj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organizacione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jedinice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Ministarstva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pravde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nadležne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nadogradnja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njenih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kapaciteta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b="1" dirty="0" err="1">
                <a:ea typeface="Verdana" panose="020B0604030504040204" pitchFamily="34" charset="0"/>
              </a:rPr>
              <a:t>Propisati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zakonom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osnivanje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komisije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ili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saveta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radi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dobijanja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ekspertske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podrške</a:t>
            </a:r>
            <a:r>
              <a:rPr lang="en-GB" dirty="0">
                <a:ea typeface="Verdana" panose="020B0604030504040204" pitchFamily="34" charset="0"/>
              </a:rPr>
              <a:t> za MP u </a:t>
            </a:r>
            <a:r>
              <a:rPr lang="en-GB" dirty="0" err="1">
                <a:ea typeface="Verdana" panose="020B0604030504040204" pitchFamily="34" charset="0"/>
              </a:rPr>
              <a:t>razvoju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medijacije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angažovanju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trećih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strana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upravljaju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procesom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prate </a:t>
            </a:r>
            <a:r>
              <a:rPr lang="en-GB" dirty="0" err="1">
                <a:ea typeface="Verdana" panose="020B0604030504040204" pitchFamily="34" charset="0"/>
              </a:rPr>
              <a:t>proces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akreditacije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medijatora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centara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organizacija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obukus</a:t>
            </a:r>
            <a:endParaRPr lang="en-GB" dirty="0">
              <a:ea typeface="Verdana" panose="020B0604030504040204" pitchFamily="34" charset="0"/>
            </a:endParaRPr>
          </a:p>
          <a:p>
            <a:pPr marL="171450" lvl="1">
              <a:lnSpc>
                <a:spcPct val="90000"/>
              </a:lnSpc>
            </a:pPr>
            <a:r>
              <a:rPr lang="en-GB" sz="1000" dirty="0">
                <a:ea typeface="Verdana" panose="020B0604030504040204" pitchFamily="34" charset="0"/>
              </a:rPr>
              <a:t> </a:t>
            </a: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Uspostaviti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promovisati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partnerstva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međunarodnim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organizacijama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</a:rPr>
              <a:t>za </a:t>
            </a:r>
            <a:r>
              <a:rPr lang="en-GB" dirty="0" err="1">
                <a:ea typeface="Verdana" panose="020B0604030504040204" pitchFamily="34" charset="0"/>
              </a:rPr>
              <a:t>uspostavljanje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standarda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radi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obezbeđenja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međunarodnog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priznanja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medijatora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Srbiji</a:t>
            </a:r>
            <a:r>
              <a:rPr lang="en-GB" dirty="0">
                <a:ea typeface="Verdana" panose="020B0604030504040204" pitchFamily="34" charset="0"/>
              </a:rPr>
              <a:t>;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Moraju</a:t>
            </a:r>
            <a:r>
              <a:rPr lang="en-GB" dirty="0">
                <a:ea typeface="Verdana" panose="020B0604030504040204" pitchFamily="34" charset="0"/>
              </a:rPr>
              <a:t> se </a:t>
            </a:r>
            <a:r>
              <a:rPr lang="en-GB" dirty="0" err="1">
                <a:ea typeface="Verdana" panose="020B0604030504040204" pitchFamily="34" charset="0"/>
              </a:rPr>
              <a:t>propisati</a:t>
            </a:r>
            <a:r>
              <a:rPr lang="en-GB" dirty="0">
                <a:ea typeface="Verdana" panose="020B0604030504040204" pitchFamily="34" charset="0"/>
              </a:rPr>
              <a:t>, a </a:t>
            </a:r>
            <a:r>
              <a:rPr lang="en-GB" dirty="0" err="1">
                <a:ea typeface="Verdana" panose="020B0604030504040204" pitchFamily="34" charset="0"/>
              </a:rPr>
              <a:t>potom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pratiti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b="1" dirty="0" err="1">
                <a:ea typeface="Verdana" panose="020B0604030504040204" pitchFamily="34" charset="0"/>
              </a:rPr>
              <a:t>viši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standardi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tela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obuku</a:t>
            </a:r>
            <a:r>
              <a:rPr lang="en-GB" dirty="0">
                <a:ea typeface="Verdana" panose="020B0604030504040204" pitchFamily="34" charset="0"/>
              </a:rPr>
              <a:t>;</a:t>
            </a: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sr-Latn-ME" dirty="0">
              <a:ea typeface="Verdana" panose="020B0604030504040204" pitchFamily="34" charset="0"/>
            </a:endParaRPr>
          </a:p>
          <a:p>
            <a:pPr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ea typeface="Verdana" panose="020B0604030504040204" pitchFamily="34" charset="0"/>
              </a:rPr>
              <a:t>Tela za </a:t>
            </a:r>
            <a:r>
              <a:rPr lang="en-GB" b="1" dirty="0" err="1">
                <a:ea typeface="Verdana" panose="020B0604030504040204" pitchFamily="34" charset="0"/>
              </a:rPr>
              <a:t>obuku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treba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obavezati</a:t>
            </a:r>
            <a:r>
              <a:rPr lang="en-GB" b="1" dirty="0">
                <a:ea typeface="Verdana" panose="020B0604030504040204" pitchFamily="34" charset="0"/>
              </a:rPr>
              <a:t> da </a:t>
            </a:r>
            <a:r>
              <a:rPr lang="en-GB" b="1" dirty="0" err="1">
                <a:ea typeface="Verdana" panose="020B0604030504040204" pitchFamily="34" charset="0"/>
              </a:rPr>
              <a:t>podnose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godišnje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izveštaje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kao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predvideti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povremene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kontrole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njihovog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rada</a:t>
            </a:r>
            <a:r>
              <a:rPr lang="en-GB" dirty="0">
                <a:ea typeface="Verdana" panose="020B0604030504040204" pitchFamily="34" charset="0"/>
              </a:rPr>
              <a:t> od </a:t>
            </a:r>
            <a:r>
              <a:rPr lang="en-GB" dirty="0" err="1">
                <a:ea typeface="Verdana" panose="020B0604030504040204" pitchFamily="34" charset="0"/>
              </a:rPr>
              <a:t>strane</a:t>
            </a:r>
            <a:r>
              <a:rPr lang="en-GB" dirty="0">
                <a:ea typeface="Verdana" panose="020B0604030504040204" pitchFamily="34" charset="0"/>
              </a:rPr>
              <a:t> MP, </a:t>
            </a:r>
            <a:r>
              <a:rPr lang="en-GB" dirty="0" err="1">
                <a:ea typeface="Verdana" panose="020B0604030504040204" pitchFamily="34" charset="0"/>
              </a:rPr>
              <a:t>kao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mogućnost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sankcija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njihovog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brisanja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iz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registra</a:t>
            </a:r>
            <a:endParaRPr lang="en-GB" dirty="0"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9316E1-D83B-4A21-B749-96C73E27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33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Ponude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(nastavak)</a:t>
            </a: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Izgradnja profesije medijatora</a:t>
            </a:r>
            <a:endParaRPr lang="en-GB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26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err="1"/>
              <a:t>Akreditovane</a:t>
            </a:r>
            <a:r>
              <a:rPr lang="en-GB" sz="1700" dirty="0"/>
              <a:t> </a:t>
            </a:r>
            <a:r>
              <a:rPr lang="en-GB" sz="1700" dirty="0" err="1"/>
              <a:t>medijatore</a:t>
            </a:r>
            <a:r>
              <a:rPr lang="en-GB" sz="1700" dirty="0"/>
              <a:t> </a:t>
            </a:r>
            <a:r>
              <a:rPr lang="en-GB" sz="1700" b="1" dirty="0" err="1"/>
              <a:t>treba</a:t>
            </a:r>
            <a:r>
              <a:rPr lang="en-GB" sz="1700" b="1" dirty="0"/>
              <a:t> </a:t>
            </a:r>
            <a:r>
              <a:rPr lang="en-GB" sz="1700" b="1" dirty="0" err="1"/>
              <a:t>podeliti</a:t>
            </a:r>
            <a:r>
              <a:rPr lang="en-GB" sz="1700" b="1" dirty="0"/>
              <a:t> po </a:t>
            </a:r>
            <a:r>
              <a:rPr lang="en-GB" sz="1700" b="1" dirty="0" err="1"/>
              <a:t>specijalizovanim</a:t>
            </a:r>
            <a:r>
              <a:rPr lang="en-GB" sz="1700" b="1" dirty="0"/>
              <a:t> </a:t>
            </a:r>
            <a:r>
              <a:rPr lang="en-GB" sz="1700" b="1" dirty="0" err="1"/>
              <a:t>spiskovima</a:t>
            </a:r>
            <a:r>
              <a:rPr lang="en-GB" sz="1700" b="1" dirty="0"/>
              <a:t> </a:t>
            </a:r>
            <a:r>
              <a:rPr lang="en-GB" sz="1700" dirty="0" err="1"/>
              <a:t>kako</a:t>
            </a:r>
            <a:r>
              <a:rPr lang="en-GB" sz="1700" dirty="0"/>
              <a:t> bi se </a:t>
            </a:r>
            <a:r>
              <a:rPr lang="en-GB" sz="1700" dirty="0" err="1"/>
              <a:t>povećalo</a:t>
            </a:r>
            <a:r>
              <a:rPr lang="en-GB" sz="1700" dirty="0"/>
              <a:t> </a:t>
            </a:r>
            <a:r>
              <a:rPr lang="en-GB" sz="1700" dirty="0" err="1"/>
              <a:t>poverenje</a:t>
            </a:r>
            <a:r>
              <a:rPr lang="en-GB" sz="1700" dirty="0"/>
              <a:t> </a:t>
            </a:r>
            <a:r>
              <a:rPr lang="en-GB" sz="1700" dirty="0" err="1"/>
              <a:t>naprednih</a:t>
            </a:r>
            <a:r>
              <a:rPr lang="en-GB" sz="1700" dirty="0"/>
              <a:t> </a:t>
            </a:r>
            <a:r>
              <a:rPr lang="en-GB" sz="1700" dirty="0" err="1"/>
              <a:t>korisnika</a:t>
            </a:r>
            <a:r>
              <a:rPr lang="en-GB" sz="1700" dirty="0"/>
              <a:t>, </a:t>
            </a:r>
            <a:r>
              <a:rPr lang="en-GB" sz="1700" dirty="0" err="1"/>
              <a:t>naročito</a:t>
            </a:r>
            <a:r>
              <a:rPr lang="en-GB" sz="1700" dirty="0"/>
              <a:t> </a:t>
            </a:r>
            <a:r>
              <a:rPr lang="en-GB" sz="1700" dirty="0" err="1"/>
              <a:t>ako</a:t>
            </a:r>
            <a:r>
              <a:rPr lang="en-GB" sz="1700" dirty="0"/>
              <a:t> </a:t>
            </a:r>
            <a:r>
              <a:rPr lang="en-GB" sz="1700" dirty="0" err="1"/>
              <a:t>će</a:t>
            </a:r>
            <a:r>
              <a:rPr lang="en-GB" sz="1700" dirty="0"/>
              <a:t> </a:t>
            </a:r>
            <a:r>
              <a:rPr lang="en-GB" sz="1700" dirty="0" err="1"/>
              <a:t>neka</a:t>
            </a:r>
            <a:r>
              <a:rPr lang="en-GB" sz="1700" dirty="0"/>
              <a:t> od </a:t>
            </a:r>
            <a:r>
              <a:rPr lang="en-GB" sz="1700" dirty="0" err="1"/>
              <a:t>ovih</a:t>
            </a:r>
            <a:r>
              <a:rPr lang="en-GB" sz="1700" dirty="0"/>
              <a:t> </a:t>
            </a:r>
            <a:r>
              <a:rPr lang="en-GB" sz="1700" dirty="0" err="1"/>
              <a:t>kategorija</a:t>
            </a:r>
            <a:r>
              <a:rPr lang="en-GB" sz="1700" dirty="0"/>
              <a:t> </a:t>
            </a:r>
            <a:r>
              <a:rPr lang="en-GB" sz="1700" dirty="0" err="1"/>
              <a:t>biti</a:t>
            </a:r>
            <a:r>
              <a:rPr lang="en-GB" sz="1700" dirty="0"/>
              <a:t> </a:t>
            </a:r>
            <a:r>
              <a:rPr lang="en-GB" sz="1700" dirty="0" err="1"/>
              <a:t>obuhvaćena</a:t>
            </a:r>
            <a:r>
              <a:rPr lang="en-GB" sz="1700" dirty="0"/>
              <a:t> </a:t>
            </a:r>
            <a:r>
              <a:rPr lang="en-GB" sz="1700" dirty="0" err="1"/>
              <a:t>obavezom</a:t>
            </a:r>
            <a:r>
              <a:rPr lang="en-GB" sz="1700" dirty="0"/>
              <a:t> </a:t>
            </a:r>
            <a:r>
              <a:rPr lang="en-GB" sz="1700" dirty="0" err="1"/>
              <a:t>prisustva</a:t>
            </a:r>
            <a:r>
              <a:rPr lang="en-GB" sz="1700" dirty="0"/>
              <a:t> </a:t>
            </a:r>
            <a:r>
              <a:rPr lang="en-GB" sz="1700" dirty="0" err="1"/>
              <a:t>prvoj</a:t>
            </a:r>
            <a:r>
              <a:rPr lang="en-GB" sz="1700" dirty="0"/>
              <a:t> </a:t>
            </a:r>
            <a:r>
              <a:rPr lang="en-GB" sz="1700" dirty="0" err="1"/>
              <a:t>informativnoj</a:t>
            </a:r>
            <a:r>
              <a:rPr lang="en-GB" sz="1700" dirty="0"/>
              <a:t> </a:t>
            </a:r>
            <a:r>
              <a:rPr lang="en-GB" sz="1700" dirty="0" err="1"/>
              <a:t>sesiji</a:t>
            </a:r>
            <a:r>
              <a:rPr lang="en-GB" sz="1700" dirty="0"/>
              <a:t>, </a:t>
            </a:r>
            <a:r>
              <a:rPr lang="en-GB" sz="1700" dirty="0" err="1"/>
              <a:t>ili</a:t>
            </a:r>
            <a:r>
              <a:rPr lang="en-GB" sz="1700" dirty="0"/>
              <a:t> </a:t>
            </a:r>
            <a:r>
              <a:rPr lang="en-GB" sz="1700" dirty="0" err="1"/>
              <a:t>kada</a:t>
            </a:r>
            <a:r>
              <a:rPr lang="en-GB" sz="1700" dirty="0"/>
              <a:t> </a:t>
            </a:r>
            <a:r>
              <a:rPr lang="en-GB" sz="1700" dirty="0" err="1"/>
              <a:t>sud</a:t>
            </a:r>
            <a:r>
              <a:rPr lang="en-GB" sz="1700" dirty="0"/>
              <a:t> </a:t>
            </a:r>
            <a:r>
              <a:rPr lang="en-GB" sz="1700" dirty="0" err="1"/>
              <a:t>uputi</a:t>
            </a:r>
            <a:r>
              <a:rPr lang="en-GB" sz="1700" dirty="0"/>
              <a:t> </a:t>
            </a:r>
            <a:r>
              <a:rPr lang="en-GB" sz="1700" dirty="0" err="1"/>
              <a:t>predmet</a:t>
            </a:r>
            <a:r>
              <a:rPr lang="en-GB" sz="1700" dirty="0"/>
              <a:t>, u </a:t>
            </a:r>
            <a:r>
              <a:rPr lang="en-GB" sz="1700" dirty="0" err="1"/>
              <a:t>kom</a:t>
            </a:r>
            <a:r>
              <a:rPr lang="en-GB" sz="1700" dirty="0"/>
              <a:t> </a:t>
            </a:r>
            <a:r>
              <a:rPr lang="en-GB" sz="1700" dirty="0" err="1"/>
              <a:t>slučaju</a:t>
            </a:r>
            <a:r>
              <a:rPr lang="en-GB" sz="1700" dirty="0"/>
              <a:t> </a:t>
            </a:r>
            <a:r>
              <a:rPr lang="en-GB" sz="1700" dirty="0" err="1"/>
              <a:t>specijalizacija</a:t>
            </a:r>
            <a:r>
              <a:rPr lang="en-GB" sz="1700" dirty="0"/>
              <a:t> </a:t>
            </a:r>
            <a:r>
              <a:rPr lang="en-GB" sz="1700" dirty="0" err="1"/>
              <a:t>treba</a:t>
            </a:r>
            <a:r>
              <a:rPr lang="en-GB" sz="1700" dirty="0"/>
              <a:t> </a:t>
            </a:r>
            <a:r>
              <a:rPr lang="en-GB" sz="1700" dirty="0" err="1"/>
              <a:t>zakonom</a:t>
            </a:r>
            <a:r>
              <a:rPr lang="en-GB" sz="1700" dirty="0"/>
              <a:t> da </a:t>
            </a:r>
            <a:r>
              <a:rPr lang="en-GB" sz="1700" dirty="0" err="1"/>
              <a:t>bude</a:t>
            </a:r>
            <a:r>
              <a:rPr lang="en-GB" sz="1700" dirty="0"/>
              <a:t> </a:t>
            </a:r>
            <a:r>
              <a:rPr lang="en-GB" sz="1700" dirty="0" err="1"/>
              <a:t>propisana</a:t>
            </a:r>
            <a:r>
              <a:rPr lang="en-GB" sz="1700" dirty="0"/>
              <a:t> </a:t>
            </a:r>
            <a:r>
              <a:rPr lang="en-GB" sz="1700" dirty="0" err="1"/>
              <a:t>kao</a:t>
            </a:r>
            <a:r>
              <a:rPr lang="en-GB" sz="1700" dirty="0"/>
              <a:t> </a:t>
            </a:r>
            <a:r>
              <a:rPr lang="en-GB" sz="1700" dirty="0" err="1"/>
              <a:t>preduslov</a:t>
            </a:r>
            <a:r>
              <a:rPr lang="en-GB" sz="1700" dirty="0"/>
              <a:t> za </a:t>
            </a:r>
            <a:r>
              <a:rPr lang="en-GB" sz="1700" dirty="0" err="1"/>
              <a:t>vršenje</a:t>
            </a:r>
            <a:r>
              <a:rPr lang="en-GB" sz="1700" dirty="0"/>
              <a:t> </a:t>
            </a:r>
            <a:r>
              <a:rPr lang="en-GB" sz="1700" dirty="0" err="1"/>
              <a:t>medijacije</a:t>
            </a:r>
            <a:r>
              <a:rPr lang="en-GB" sz="17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dirty="0" err="1"/>
              <a:t>Specijalizovana</a:t>
            </a:r>
            <a:r>
              <a:rPr lang="en-GB" sz="1700" b="1" dirty="0"/>
              <a:t> </a:t>
            </a:r>
            <a:r>
              <a:rPr lang="en-GB" sz="1700" b="1" dirty="0" err="1"/>
              <a:t>napredna</a:t>
            </a:r>
            <a:r>
              <a:rPr lang="en-GB" sz="1700" b="1" dirty="0"/>
              <a:t> </a:t>
            </a:r>
            <a:r>
              <a:rPr lang="en-GB" sz="1700" b="1" dirty="0" err="1"/>
              <a:t>obuka</a:t>
            </a:r>
            <a:r>
              <a:rPr lang="en-GB" sz="1700" b="1" dirty="0"/>
              <a:t> za </a:t>
            </a:r>
            <a:r>
              <a:rPr lang="en-GB" sz="1700" b="1" dirty="0" err="1"/>
              <a:t>privredne</a:t>
            </a:r>
            <a:r>
              <a:rPr lang="en-GB" sz="1700" b="1" dirty="0"/>
              <a:t> </a:t>
            </a:r>
            <a:r>
              <a:rPr lang="en-GB" sz="1700" b="1" dirty="0" err="1"/>
              <a:t>sporove</a:t>
            </a:r>
            <a:r>
              <a:rPr lang="en-GB" sz="1700" b="1" dirty="0"/>
              <a:t> </a:t>
            </a:r>
            <a:r>
              <a:rPr lang="en-GB" sz="1700" dirty="0"/>
              <a:t>(</a:t>
            </a:r>
            <a:r>
              <a:rPr lang="en-GB" sz="1700" dirty="0" err="1"/>
              <a:t>i</a:t>
            </a:r>
            <a:r>
              <a:rPr lang="en-GB" sz="1700" dirty="0"/>
              <a:t>, po </a:t>
            </a:r>
            <a:r>
              <a:rPr lang="en-GB" sz="1700" dirty="0" err="1"/>
              <a:t>mogućnosti</a:t>
            </a:r>
            <a:r>
              <a:rPr lang="en-GB" sz="1700" dirty="0"/>
              <a:t>, </a:t>
            </a:r>
            <a:r>
              <a:rPr lang="en-GB" sz="1700" dirty="0" err="1"/>
              <a:t>različite</a:t>
            </a:r>
            <a:r>
              <a:rPr lang="en-GB" sz="1700" dirty="0"/>
              <a:t> </a:t>
            </a:r>
            <a:r>
              <a:rPr lang="en-GB" sz="1700" dirty="0" err="1"/>
              <a:t>kategorije</a:t>
            </a:r>
            <a:r>
              <a:rPr lang="en-GB" sz="1700" dirty="0"/>
              <a:t> </a:t>
            </a:r>
            <a:r>
              <a:rPr lang="en-GB" sz="1700" dirty="0" err="1"/>
              <a:t>ove</a:t>
            </a:r>
            <a:r>
              <a:rPr lang="en-GB" sz="1700" dirty="0"/>
              <a:t> </a:t>
            </a:r>
            <a:r>
              <a:rPr lang="en-GB" sz="1700" dirty="0" err="1"/>
              <a:t>grupe</a:t>
            </a:r>
            <a:r>
              <a:rPr lang="en-GB" sz="1700" dirty="0"/>
              <a:t>) </a:t>
            </a:r>
            <a:r>
              <a:rPr lang="en-GB" sz="1700" dirty="0" err="1"/>
              <a:t>treba</a:t>
            </a:r>
            <a:r>
              <a:rPr lang="en-GB" sz="1700" dirty="0"/>
              <a:t> da </a:t>
            </a:r>
            <a:r>
              <a:rPr lang="en-GB" sz="1700" dirty="0" err="1"/>
              <a:t>bude</a:t>
            </a:r>
            <a:r>
              <a:rPr lang="en-GB" sz="1700" dirty="0"/>
              <a:t> </a:t>
            </a:r>
            <a:r>
              <a:rPr lang="en-GB" sz="1700" dirty="0" err="1"/>
              <a:t>pažljivo</a:t>
            </a:r>
            <a:r>
              <a:rPr lang="en-GB" sz="1700" dirty="0"/>
              <a:t> </a:t>
            </a:r>
            <a:r>
              <a:rPr lang="en-GB" sz="1700" dirty="0" err="1"/>
              <a:t>osmišljena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realizovana</a:t>
            </a:r>
            <a:r>
              <a:rPr lang="en-GB" sz="1700" dirty="0"/>
              <a:t> </a:t>
            </a:r>
            <a:r>
              <a:rPr lang="en-GB" sz="1700" dirty="0" err="1"/>
              <a:t>uz</a:t>
            </a:r>
            <a:r>
              <a:rPr lang="en-GB" sz="1700" dirty="0"/>
              <a:t> </a:t>
            </a:r>
            <a:r>
              <a:rPr lang="en-GB" sz="1700" dirty="0" err="1"/>
              <a:t>podršku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praćenje</a:t>
            </a:r>
            <a:r>
              <a:rPr lang="en-GB" sz="1700" dirty="0"/>
              <a:t>, </a:t>
            </a:r>
            <a:r>
              <a:rPr lang="en-GB" sz="1700" dirty="0" err="1"/>
              <a:t>kako</a:t>
            </a:r>
            <a:r>
              <a:rPr lang="en-GB" sz="1700" dirty="0"/>
              <a:t> bi se </a:t>
            </a:r>
            <a:r>
              <a:rPr lang="en-GB" sz="1700" dirty="0" err="1"/>
              <a:t>obezbedilo</a:t>
            </a:r>
            <a:r>
              <a:rPr lang="en-GB" sz="1700" dirty="0"/>
              <a:t> </a:t>
            </a:r>
            <a:r>
              <a:rPr lang="en-GB" sz="1700" dirty="0" err="1"/>
              <a:t>poštovanje</a:t>
            </a:r>
            <a:r>
              <a:rPr lang="en-GB" sz="1700" dirty="0"/>
              <a:t> </a:t>
            </a:r>
            <a:r>
              <a:rPr lang="en-GB" sz="1700" dirty="0" err="1"/>
              <a:t>međunarodnih</a:t>
            </a:r>
            <a:r>
              <a:rPr lang="en-GB" sz="1700" dirty="0"/>
              <a:t> </a:t>
            </a:r>
            <a:r>
              <a:rPr lang="en-GB" sz="1700" dirty="0" err="1"/>
              <a:t>standarda</a:t>
            </a:r>
            <a:r>
              <a:rPr lang="en-GB" sz="1700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 err="1"/>
              <a:t>Neophodno</a:t>
            </a:r>
            <a:r>
              <a:rPr lang="en-GB" sz="1700" dirty="0"/>
              <a:t> je </a:t>
            </a:r>
            <a:r>
              <a:rPr lang="en-GB" sz="1700" dirty="0" err="1"/>
              <a:t>sprovesti</a:t>
            </a:r>
            <a:r>
              <a:rPr lang="en-GB" sz="1700" dirty="0"/>
              <a:t> u </a:t>
            </a:r>
            <a:r>
              <a:rPr lang="en-GB" sz="1700" dirty="0" err="1"/>
              <a:t>praksi</a:t>
            </a:r>
            <a:r>
              <a:rPr lang="en-GB" sz="1700" dirty="0"/>
              <a:t> </a:t>
            </a:r>
            <a:r>
              <a:rPr lang="en-GB" sz="1700" b="1" dirty="0" err="1"/>
              <a:t>suštinsko</a:t>
            </a:r>
            <a:r>
              <a:rPr lang="en-GB" sz="1700" b="1" dirty="0"/>
              <a:t> </a:t>
            </a:r>
            <a:r>
              <a:rPr lang="en-GB" sz="1700" b="1" dirty="0" err="1"/>
              <a:t>jačanje</a:t>
            </a:r>
            <a:r>
              <a:rPr lang="en-GB" sz="1700" b="1" dirty="0"/>
              <a:t> </a:t>
            </a:r>
            <a:r>
              <a:rPr lang="en-GB" sz="1700" b="1" dirty="0" err="1"/>
              <a:t>kapaciteta</a:t>
            </a:r>
            <a:r>
              <a:rPr lang="en-GB" sz="1700" b="1" dirty="0"/>
              <a:t> </a:t>
            </a:r>
            <a:r>
              <a:rPr lang="en-GB" sz="1700" b="1" dirty="0" err="1"/>
              <a:t>instruktora</a:t>
            </a:r>
            <a:r>
              <a:rPr lang="en-GB" sz="1700" b="1" dirty="0"/>
              <a:t> u </a:t>
            </a:r>
            <a:r>
              <a:rPr lang="en-GB" sz="1700" b="1" dirty="0" err="1"/>
              <a:t>oblasti</a:t>
            </a:r>
            <a:r>
              <a:rPr lang="en-GB" sz="1700" b="1" dirty="0"/>
              <a:t> </a:t>
            </a:r>
            <a:r>
              <a:rPr lang="sr-Latn-ME" sz="1700" b="1" dirty="0"/>
              <a:t>privredne</a:t>
            </a:r>
            <a:r>
              <a:rPr lang="en-GB" sz="1700" b="1" dirty="0"/>
              <a:t> </a:t>
            </a:r>
            <a:r>
              <a:rPr lang="en-GB" sz="1700" b="1" dirty="0" err="1"/>
              <a:t>medijacije</a:t>
            </a:r>
            <a:r>
              <a:rPr lang="en-GB" sz="1700" b="1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institucija</a:t>
            </a:r>
            <a:r>
              <a:rPr lang="en-GB" sz="1700" dirty="0"/>
              <a:t> </a:t>
            </a:r>
            <a:r>
              <a:rPr lang="en-GB" sz="1700" dirty="0" err="1"/>
              <a:t>koje</a:t>
            </a:r>
            <a:r>
              <a:rPr lang="en-GB" sz="1700" dirty="0"/>
              <a:t> </a:t>
            </a:r>
            <a:r>
              <a:rPr lang="en-GB" sz="1700" dirty="0" err="1"/>
              <a:t>pružaju</a:t>
            </a:r>
            <a:r>
              <a:rPr lang="en-GB" sz="1700" dirty="0"/>
              <a:t> </a:t>
            </a:r>
            <a:r>
              <a:rPr lang="en-GB" sz="1700" dirty="0" err="1"/>
              <a:t>ovu</a:t>
            </a:r>
            <a:r>
              <a:rPr lang="en-GB" sz="1700" dirty="0"/>
              <a:t> </a:t>
            </a:r>
            <a:r>
              <a:rPr lang="en-GB" sz="1700" dirty="0" err="1"/>
              <a:t>obuku</a:t>
            </a:r>
            <a:r>
              <a:rPr lang="en-GB" sz="1700" dirty="0"/>
              <a:t>, </a:t>
            </a:r>
            <a:r>
              <a:rPr lang="en-GB" sz="1700" dirty="0" err="1"/>
              <a:t>što</a:t>
            </a:r>
            <a:r>
              <a:rPr lang="en-GB" sz="1700" dirty="0"/>
              <a:t> </a:t>
            </a:r>
            <a:r>
              <a:rPr lang="en-GB" sz="1700" dirty="0" err="1"/>
              <a:t>podrazumeva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uvođenje</a:t>
            </a:r>
            <a:r>
              <a:rPr lang="en-GB" sz="1700" dirty="0"/>
              <a:t> </a:t>
            </a:r>
            <a:r>
              <a:rPr lang="en-GB" sz="1700" dirty="0" err="1"/>
              <a:t>programa</a:t>
            </a:r>
            <a:r>
              <a:rPr lang="en-GB" sz="1700" dirty="0"/>
              <a:t> za rad </a:t>
            </a:r>
            <a:r>
              <a:rPr lang="en-GB" sz="1700" dirty="0" err="1"/>
              <a:t>medijatora</a:t>
            </a:r>
            <a:r>
              <a:rPr lang="en-GB" sz="1700" dirty="0"/>
              <a:t> u </a:t>
            </a:r>
            <a:r>
              <a:rPr lang="en-GB" sz="1700" dirty="0" err="1"/>
              <a:t>paru</a:t>
            </a:r>
            <a:r>
              <a:rPr lang="en-GB" sz="1700" dirty="0"/>
              <a:t>, </a:t>
            </a:r>
            <a:r>
              <a:rPr lang="en-GB" sz="1700" dirty="0" err="1"/>
              <a:t>više</a:t>
            </a:r>
            <a:r>
              <a:rPr lang="en-GB" sz="1700" dirty="0"/>
              <a:t> </a:t>
            </a:r>
            <a:r>
              <a:rPr lang="en-GB" sz="1700" dirty="0" err="1"/>
              <a:t>simulacija</a:t>
            </a:r>
            <a:r>
              <a:rPr lang="en-GB" sz="1700" dirty="0"/>
              <a:t> u </a:t>
            </a:r>
            <a:r>
              <a:rPr lang="en-GB" sz="1700" dirty="0" err="1"/>
              <a:t>sklopu</a:t>
            </a:r>
            <a:r>
              <a:rPr lang="en-GB" sz="1700" dirty="0"/>
              <a:t> </a:t>
            </a:r>
            <a:r>
              <a:rPr lang="en-GB" sz="1700" dirty="0" err="1"/>
              <a:t>obuke</a:t>
            </a:r>
            <a:r>
              <a:rPr lang="en-GB" sz="1700" dirty="0"/>
              <a:t>, </a:t>
            </a:r>
            <a:r>
              <a:rPr lang="en-GB" sz="1700" dirty="0" err="1"/>
              <a:t>itd</a:t>
            </a:r>
            <a:r>
              <a:rPr lang="en-GB" sz="17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b="1" dirty="0" err="1"/>
              <a:t>Praktični</a:t>
            </a:r>
            <a:r>
              <a:rPr lang="en-GB" sz="1700" b="1" dirty="0"/>
              <a:t> deo </a:t>
            </a:r>
            <a:r>
              <a:rPr lang="en-GB" sz="1700" b="1" dirty="0" err="1"/>
              <a:t>specijalizovane</a:t>
            </a:r>
            <a:r>
              <a:rPr lang="en-GB" sz="1700" b="1" dirty="0"/>
              <a:t> </a:t>
            </a:r>
            <a:r>
              <a:rPr lang="en-GB" sz="1700" b="1" dirty="0" err="1"/>
              <a:t>obuke</a:t>
            </a:r>
            <a:r>
              <a:rPr lang="en-GB" sz="1700" b="1" dirty="0"/>
              <a:t> </a:t>
            </a:r>
            <a:r>
              <a:rPr lang="en-GB" sz="1700" dirty="0"/>
              <a:t>u </a:t>
            </a:r>
            <a:r>
              <a:rPr lang="en-GB" sz="1700" dirty="0" err="1"/>
              <a:t>oblasti</a:t>
            </a:r>
            <a:r>
              <a:rPr lang="en-GB" sz="1700" dirty="0"/>
              <a:t> </a:t>
            </a:r>
            <a:r>
              <a:rPr lang="sr-Latn-ME" sz="1700" dirty="0"/>
              <a:t>privredne</a:t>
            </a:r>
            <a:r>
              <a:rPr lang="en-GB" sz="1700" dirty="0"/>
              <a:t> </a:t>
            </a:r>
            <a:r>
              <a:rPr lang="en-GB" sz="1700" dirty="0" err="1"/>
              <a:t>medijacije</a:t>
            </a:r>
            <a:r>
              <a:rPr lang="en-GB" sz="1700" dirty="0"/>
              <a:t> </a:t>
            </a:r>
            <a:r>
              <a:rPr lang="en-GB" sz="1700" dirty="0" err="1"/>
              <a:t>treba</a:t>
            </a:r>
            <a:r>
              <a:rPr lang="en-GB" sz="1700" dirty="0"/>
              <a:t> da </a:t>
            </a:r>
            <a:r>
              <a:rPr lang="en-GB" sz="1700" dirty="0" err="1"/>
              <a:t>sadrži</a:t>
            </a:r>
            <a:r>
              <a:rPr lang="en-GB" sz="1700" dirty="0"/>
              <a:t>:</a:t>
            </a:r>
          </a:p>
          <a:p>
            <a:pPr marL="1090613" lvl="1" indent="-285750">
              <a:buFont typeface="Arial" panose="020B0604020202020204" pitchFamily="34" charset="0"/>
              <a:buChar char="•"/>
            </a:pPr>
            <a:r>
              <a:rPr lang="en-GB" sz="1700" dirty="0" err="1"/>
              <a:t>Seminare</a:t>
            </a:r>
            <a:r>
              <a:rPr lang="en-GB" sz="1700" dirty="0"/>
              <a:t> o </a:t>
            </a:r>
            <a:r>
              <a:rPr lang="en-GB" sz="1700" dirty="0" err="1"/>
              <a:t>ličnoj</a:t>
            </a:r>
            <a:r>
              <a:rPr lang="en-GB" sz="1700" dirty="0"/>
              <a:t> </a:t>
            </a:r>
            <a:r>
              <a:rPr lang="en-GB" sz="1700" dirty="0" err="1"/>
              <a:t>samosvesti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praktičnom</a:t>
            </a:r>
            <a:r>
              <a:rPr lang="en-GB" sz="1700" dirty="0"/>
              <a:t> </a:t>
            </a:r>
            <a:r>
              <a:rPr lang="en-GB" sz="1700" dirty="0" err="1"/>
              <a:t>iskustvu</a:t>
            </a:r>
            <a:r>
              <a:rPr lang="en-GB" sz="1700" dirty="0"/>
              <a:t> </a:t>
            </a:r>
            <a:r>
              <a:rPr lang="en-GB" sz="1700" dirty="0" err="1"/>
              <a:t>kako</a:t>
            </a:r>
            <a:r>
              <a:rPr lang="en-GB" sz="1700" dirty="0"/>
              <a:t> bi se </a:t>
            </a:r>
            <a:r>
              <a:rPr lang="en-GB" sz="1700" dirty="0" err="1"/>
              <a:t>uvežbale</a:t>
            </a:r>
            <a:r>
              <a:rPr lang="en-GB" sz="1700" dirty="0"/>
              <a:t> </a:t>
            </a:r>
            <a:r>
              <a:rPr lang="en-GB" sz="1700" dirty="0" err="1"/>
              <a:t>tehnike</a:t>
            </a:r>
            <a:r>
              <a:rPr lang="en-GB" sz="1700" dirty="0"/>
              <a:t> </a:t>
            </a:r>
            <a:r>
              <a:rPr lang="en-GB" sz="1700" dirty="0" err="1"/>
              <a:t>medijacije</a:t>
            </a:r>
            <a:r>
              <a:rPr lang="en-GB" sz="1700" dirty="0"/>
              <a:t> </a:t>
            </a:r>
            <a:r>
              <a:rPr lang="en-GB" sz="1700" dirty="0" err="1"/>
              <a:t>kroz</a:t>
            </a:r>
            <a:r>
              <a:rPr lang="en-GB" sz="1700" dirty="0"/>
              <a:t> </a:t>
            </a:r>
            <a:r>
              <a:rPr lang="en-GB" sz="1700" dirty="0" err="1"/>
              <a:t>igranje</a:t>
            </a:r>
            <a:r>
              <a:rPr lang="en-GB" sz="1700" dirty="0"/>
              <a:t> </a:t>
            </a:r>
            <a:r>
              <a:rPr lang="en-GB" sz="1700" dirty="0" err="1"/>
              <a:t>uloga</a:t>
            </a:r>
            <a:r>
              <a:rPr lang="en-GB" sz="1700" dirty="0"/>
              <a:t>, </a:t>
            </a:r>
            <a:r>
              <a:rPr lang="en-GB" sz="1700" dirty="0" err="1"/>
              <a:t>simulacije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refleksije</a:t>
            </a:r>
            <a:r>
              <a:rPr lang="en-GB" sz="1700" dirty="0"/>
              <a:t>;</a:t>
            </a:r>
          </a:p>
          <a:p>
            <a:pPr marL="1090613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Rad </a:t>
            </a:r>
            <a:r>
              <a:rPr lang="en-GB" sz="1700" dirty="0" err="1"/>
              <a:t>kolega</a:t>
            </a:r>
            <a:r>
              <a:rPr lang="en-GB" sz="1700" dirty="0"/>
              <a:t> u </a:t>
            </a:r>
            <a:r>
              <a:rPr lang="en-GB" sz="1700" dirty="0" err="1"/>
              <a:t>grupama</a:t>
            </a:r>
            <a:r>
              <a:rPr lang="en-GB" sz="1700" dirty="0"/>
              <a:t>;</a:t>
            </a:r>
          </a:p>
          <a:p>
            <a:pPr marL="1090613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Rad </a:t>
            </a:r>
            <a:r>
              <a:rPr lang="en-GB" sz="1700" dirty="0" err="1"/>
              <a:t>na</a:t>
            </a:r>
            <a:r>
              <a:rPr lang="en-GB" sz="1700" dirty="0"/>
              <a:t> </a:t>
            </a:r>
            <a:r>
              <a:rPr lang="en-GB" sz="1700" dirty="0" err="1"/>
              <a:t>određenom</a:t>
            </a:r>
            <a:r>
              <a:rPr lang="en-GB" sz="1700" dirty="0"/>
              <a:t> </a:t>
            </a:r>
            <a:r>
              <a:rPr lang="en-GB" sz="1700" dirty="0" err="1"/>
              <a:t>predmetu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učešće</a:t>
            </a:r>
            <a:r>
              <a:rPr lang="en-GB" sz="1700" dirty="0"/>
              <a:t> u </a:t>
            </a:r>
            <a:r>
              <a:rPr lang="en-GB" sz="1700" dirty="0" err="1"/>
              <a:t>vežbi</a:t>
            </a:r>
            <a:r>
              <a:rPr lang="en-GB" sz="1700" dirty="0"/>
              <a:t> </a:t>
            </a:r>
            <a:r>
              <a:rPr lang="en-GB" sz="1700" dirty="0" err="1"/>
              <a:t>nadgledanja</a:t>
            </a:r>
            <a:r>
              <a:rPr lang="en-GB" sz="1700" dirty="0"/>
              <a:t> u </a:t>
            </a:r>
            <a:r>
              <a:rPr lang="en-GB" sz="1700" dirty="0" err="1"/>
              <a:t>oblasti</a:t>
            </a:r>
            <a:r>
              <a:rPr lang="en-GB" sz="1700" dirty="0"/>
              <a:t> </a:t>
            </a:r>
            <a:r>
              <a:rPr lang="en-GB" sz="1700" dirty="0" err="1"/>
              <a:t>medijacije</a:t>
            </a:r>
            <a:r>
              <a:rPr lang="en-GB" sz="1700" dirty="0"/>
              <a:t>; </a:t>
            </a:r>
          </a:p>
          <a:p>
            <a:pPr marL="1090613" lvl="1" indent="-285750">
              <a:buFont typeface="Arial" panose="020B0604020202020204" pitchFamily="34" charset="0"/>
              <a:buChar char="•"/>
            </a:pPr>
            <a:r>
              <a:rPr lang="en-GB" sz="1700" dirty="0" err="1"/>
              <a:t>Ocena</a:t>
            </a:r>
            <a:r>
              <a:rPr lang="en-GB" sz="1700" dirty="0"/>
              <a:t> </a:t>
            </a:r>
            <a:r>
              <a:rPr lang="en-GB" sz="1700" dirty="0" err="1"/>
              <a:t>sposobnosti</a:t>
            </a:r>
            <a:r>
              <a:rPr lang="en-GB" sz="1700" dirty="0"/>
              <a:t> za </a:t>
            </a:r>
            <a:r>
              <a:rPr lang="en-GB" sz="1700" dirty="0" err="1"/>
              <a:t>specijalizaciju</a:t>
            </a:r>
            <a:r>
              <a:rPr lang="en-GB" sz="1700" dirty="0"/>
              <a:t> u </a:t>
            </a:r>
            <a:r>
              <a:rPr lang="en-GB" sz="1700" dirty="0" err="1"/>
              <a:t>privrednim</a:t>
            </a:r>
            <a:r>
              <a:rPr lang="en-GB" sz="1700" dirty="0"/>
              <a:t> </a:t>
            </a:r>
            <a:r>
              <a:rPr lang="en-GB" sz="1700" dirty="0" err="1"/>
              <a:t>sporovima</a:t>
            </a:r>
            <a:r>
              <a:rPr lang="en-GB" sz="1700" dirty="0"/>
              <a:t> </a:t>
            </a:r>
            <a:r>
              <a:rPr lang="en-GB" sz="1700" dirty="0" err="1"/>
              <a:t>može</a:t>
            </a:r>
            <a:r>
              <a:rPr lang="en-GB" sz="1700" dirty="0"/>
              <a:t> se </a:t>
            </a:r>
            <a:r>
              <a:rPr lang="en-GB" sz="1700" dirty="0" err="1"/>
              <a:t>poveriti</a:t>
            </a:r>
            <a:r>
              <a:rPr lang="en-GB" sz="1700" dirty="0"/>
              <a:t> </a:t>
            </a:r>
            <a:r>
              <a:rPr lang="en-GB" sz="1700" dirty="0" err="1"/>
              <a:t>nezavisnim</a:t>
            </a:r>
            <a:r>
              <a:rPr lang="en-GB" sz="1700" dirty="0"/>
              <a:t> </a:t>
            </a:r>
            <a:r>
              <a:rPr lang="en-GB" sz="1700" dirty="0" err="1"/>
              <a:t>institucijama</a:t>
            </a:r>
            <a:r>
              <a:rPr lang="en-GB" sz="17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D46E22-33D4-4E4F-BEA7-00699687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9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186267" y="49871"/>
            <a:ext cx="89577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EBRD </a:t>
            </a:r>
            <a:r>
              <a:rPr lang="sr-Latn-ME" sz="28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Projekat tehničke saradnje</a:t>
            </a:r>
            <a:r>
              <a:rPr lang="en-US" sz="28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: </a:t>
            </a:r>
            <a:r>
              <a:rPr lang="en-US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/>
            </a:r>
            <a:br>
              <a:rPr lang="en-US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</a:br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Medijacija u privrednim sporovima u Srbiji</a:t>
            </a:r>
            <a:r>
              <a:rPr lang="en-US" sz="28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en-US" sz="28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186267" y="1168401"/>
            <a:ext cx="8788400" cy="47921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Komparativna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studija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zakonodavnih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institucionalnih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okvira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najboljih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praksi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oblasti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medijacije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privrednim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sporovima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uz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preporuke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za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Republiku</a:t>
            </a:r>
            <a:r>
              <a:rPr lang="en-US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b="1" dirty="0" err="1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Srbiju</a:t>
            </a:r>
            <a:r>
              <a:rPr lang="sr-Latn-ME" sz="16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</a:rPr>
              <a:t>Analizirane zemlje i regioni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Austrija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Grčka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Italija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Singapur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Holandija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Turska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Zapadni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Balkan (Hrvatska, Slovenija,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Crna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Gora, Makedonija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Bosna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Hercegovina)</a:t>
            </a:r>
            <a:endParaRPr lang="sr-Latn-ME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</a:rPr>
              <a:t>ori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Leonardo D’Urso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 Miglė Žukauskaitė (ADR Cent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r – Ital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ija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Ivana Ninčić Österle (Srbi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j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a)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lt-LT" sz="1400" b="1" dirty="0">
                <a:latin typeface="Verdana" panose="020B0604030504040204" pitchFamily="34" charset="0"/>
                <a:ea typeface="Verdana" panose="020B0604030504040204" pitchFamily="34" charset="0"/>
              </a:rPr>
              <a:t>Aut</a:t>
            </a: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</a:rPr>
              <a:t>ori izveštaja za pojedinačne zemlje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Anne-Karin Grill (Austri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j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a)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Elena Koltsaki (Gr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čka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Leonardo D’Urso (Ital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ija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Lim Tat (Singap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ur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Manon Shonewille (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Holandija)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Asiyan Suleymanoglu (Tur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ska</a:t>
            </a:r>
            <a:r>
              <a:rPr lang="lt-LT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</a:rPr>
              <a:t>Projektni tim za </a:t>
            </a: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</a:rPr>
              <a:t>EBRD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: Veronica Bradautanu,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glavna savetnica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, OL; Lucija Baumann,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saradnica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Yulia Shapovalova,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savetnica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Patricia Zghibarta, CCT, Liubov Skoryk 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r-Latn-ME" sz="1400" b="1" dirty="0">
                <a:latin typeface="Verdana" panose="020B0604030504040204" pitchFamily="34" charset="0"/>
                <a:ea typeface="Verdana" panose="020B0604030504040204" pitchFamily="34" charset="0"/>
              </a:rPr>
              <a:t>Projektni tim za </a:t>
            </a: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</a:rPr>
              <a:t>IDLO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: Ljubomir Petruljeskov,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Vođa programa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; Lorenzo Piacentini, 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saradnik na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Program</a:t>
            </a:r>
            <a:r>
              <a:rPr lang="sr-Latn-ME" sz="1400" dirty="0">
                <a:latin typeface="Verdana" panose="020B0604030504040204" pitchFamily="34" charset="0"/>
                <a:ea typeface="Verdana" panose="020B0604030504040204" pitchFamily="34" charset="0"/>
              </a:rPr>
              <a:t>u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27B1A1-90E4-48B3-A718-054695256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61563B-B064-48D5-9B8A-BF500A6A8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1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 za povećanje </a:t>
            </a:r>
            <a:r>
              <a:rPr lang="sr-Latn-ME" sz="2600" b="1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Ponude </a:t>
            </a:r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(nastavak)</a:t>
            </a:r>
          </a:p>
          <a:p>
            <a:r>
              <a:rPr lang="en-US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Onl</a:t>
            </a:r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ajn platforma 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dirty="0">
              <a:ea typeface="Verdana" panose="020B0604030504040204" pitchFamily="34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ME" dirty="0">
                <a:ea typeface="Verdana" panose="020B0604030504040204" pitchFamily="34" charset="0"/>
              </a:rPr>
              <a:t>O</a:t>
            </a:r>
            <a:r>
              <a:rPr lang="en-GB" dirty="0" err="1">
                <a:ea typeface="Verdana" panose="020B0604030504040204" pitchFamily="34" charset="0"/>
              </a:rPr>
              <a:t>nlajn</a:t>
            </a:r>
            <a:r>
              <a:rPr lang="en-GB" dirty="0">
                <a:ea typeface="Verdana" panose="020B0604030504040204" pitchFamily="34" charset="0"/>
              </a:rPr>
              <a:t> platform</a:t>
            </a:r>
            <a:r>
              <a:rPr lang="sr-Latn-ME" dirty="0">
                <a:ea typeface="Verdana" panose="020B0604030504040204" pitchFamily="34" charset="0"/>
              </a:rPr>
              <a:t>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nacionaln</a:t>
            </a:r>
            <a:r>
              <a:rPr lang="sr-Latn-ME" dirty="0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veb-sajt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 </a:t>
            </a:r>
            <a:endParaRPr lang="sr-Latn-ME" dirty="0">
              <a:ea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endParaRPr lang="en-GB" dirty="0">
              <a:ea typeface="Verdana" panose="020B0604030504040204" pitchFamily="34" charset="0"/>
            </a:endParaRP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Osmisliti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postaviti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održavati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sveobuhvatnu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onlajn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platformu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kojom</a:t>
            </a:r>
            <a:r>
              <a:rPr lang="en-GB" dirty="0">
                <a:ea typeface="Verdana" panose="020B0604030504040204" pitchFamily="34" charset="0"/>
              </a:rPr>
              <a:t> se </a:t>
            </a:r>
            <a:r>
              <a:rPr lang="en-GB" dirty="0" err="1">
                <a:ea typeface="Verdana" panose="020B0604030504040204" pitchFamily="34" charset="0"/>
              </a:rPr>
              <a:t>obavlja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onlajn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upravljanje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celokupnim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procesom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akreditacije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medijatora</a:t>
            </a:r>
            <a:r>
              <a:rPr lang="en-GB" b="1" dirty="0">
                <a:ea typeface="Verdana" panose="020B0604030504040204" pitchFamily="34" charset="0"/>
              </a:rPr>
              <a:t>, </a:t>
            </a:r>
            <a:r>
              <a:rPr lang="en-GB" b="1" dirty="0" err="1">
                <a:ea typeface="Verdana" panose="020B0604030504040204" pitchFamily="34" charset="0"/>
              </a:rPr>
              <a:t>pružalaca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usluga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tela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obuku</a:t>
            </a:r>
            <a:r>
              <a:rPr lang="en-GB" dirty="0">
                <a:ea typeface="Verdana" panose="020B0604030504040204" pitchFamily="34" charset="0"/>
              </a:rPr>
              <a:t>; 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Postaviti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veb-sajt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povezan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realnom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vremenu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onlajn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platformom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akreditaciju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spiskom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akreditovanih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medijatora</a:t>
            </a:r>
            <a:r>
              <a:rPr lang="en-GB" b="1" dirty="0">
                <a:ea typeface="Verdana" panose="020B0604030504040204" pitchFamily="34" charset="0"/>
              </a:rPr>
              <a:t>, </a:t>
            </a:r>
            <a:r>
              <a:rPr lang="en-GB" b="1" dirty="0" err="1">
                <a:ea typeface="Verdana" panose="020B0604030504040204" pitchFamily="34" charset="0"/>
              </a:rPr>
              <a:t>pružalaca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usluga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medijacije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i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tela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obuku</a:t>
            </a:r>
            <a:r>
              <a:rPr lang="en-GB" dirty="0">
                <a:ea typeface="Verdana" panose="020B0604030504040204" pitchFamily="34" charset="0"/>
              </a:rPr>
              <a:t>; 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Postaviti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veb-sajt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relevantnim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informacijama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novosti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zakoni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uredbe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te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kvartalna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statistika</a:t>
            </a:r>
            <a:r>
              <a:rPr lang="en-GB" dirty="0">
                <a:ea typeface="Verdana" panose="020B0604030504040204" pitchFamily="34" charset="0"/>
              </a:rPr>
              <a:t> o </a:t>
            </a:r>
            <a:r>
              <a:rPr lang="en-GB" dirty="0" err="1">
                <a:ea typeface="Verdana" panose="020B0604030504040204" pitchFamily="34" charset="0"/>
              </a:rPr>
              <a:t>medijaciji</a:t>
            </a:r>
            <a:r>
              <a:rPr lang="en-GB" dirty="0">
                <a:ea typeface="Verdana" panose="020B0604030504040204" pitchFamily="34" charset="0"/>
              </a:rPr>
              <a:t>); 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ea typeface="Verdana" panose="020B0604030504040204" pitchFamily="34" charset="0"/>
              </a:rPr>
              <a:t>Razmotriti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dodavanje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nove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funkcije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onlajn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platformi</a:t>
            </a:r>
            <a:r>
              <a:rPr lang="en-GB" b="1" dirty="0">
                <a:ea typeface="Verdana" panose="020B0604030504040204" pitchFamily="34" charset="0"/>
              </a:rPr>
              <a:t> - </a:t>
            </a:r>
            <a:r>
              <a:rPr lang="en-GB" b="1" dirty="0" err="1">
                <a:ea typeface="Verdana" panose="020B0604030504040204" pitchFamily="34" charset="0"/>
              </a:rPr>
              <a:t>nacionalne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platforme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upravljanje</a:t>
            </a:r>
            <a:r>
              <a:rPr lang="en-GB" b="1" dirty="0">
                <a:ea typeface="Verdana" panose="020B0604030504040204" pitchFamily="34" charset="0"/>
              </a:rPr>
              <a:t> </a:t>
            </a:r>
            <a:r>
              <a:rPr lang="en-GB" b="1" dirty="0" err="1">
                <a:ea typeface="Verdana" panose="020B0604030504040204" pitchFamily="34" charset="0"/>
              </a:rPr>
              <a:t>predmetima</a:t>
            </a:r>
            <a:r>
              <a:rPr lang="en-GB" b="1" dirty="0">
                <a:ea typeface="Verdana" panose="020B0604030504040204" pitchFamily="34" charset="0"/>
              </a:rPr>
              <a:t> za </a:t>
            </a:r>
            <a:r>
              <a:rPr lang="en-GB" b="1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, </a:t>
            </a:r>
            <a:r>
              <a:rPr lang="en-GB" dirty="0" err="1">
                <a:ea typeface="Verdana" panose="020B0604030504040204" pitchFamily="34" charset="0"/>
              </a:rPr>
              <a:t>gde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korisnici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mogu</a:t>
            </a:r>
            <a:r>
              <a:rPr lang="en-GB" dirty="0">
                <a:ea typeface="Verdana" panose="020B0604030504040204" pitchFamily="34" charset="0"/>
              </a:rPr>
              <a:t> da </a:t>
            </a:r>
            <a:r>
              <a:rPr lang="en-GB" dirty="0" err="1">
                <a:ea typeface="Verdana" panose="020B0604030504040204" pitchFamily="34" charset="0"/>
              </a:rPr>
              <a:t>izaberu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medijatora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ili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pružaoca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ove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usluge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i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podnesu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sr-Latn-ME" dirty="0">
                <a:ea typeface="Verdana" panose="020B0604030504040204" pitchFamily="34" charset="0"/>
              </a:rPr>
              <a:t>i komunikaciju sa medijatorima</a:t>
            </a:r>
            <a:r>
              <a:rPr lang="en-GB" dirty="0" err="1">
                <a:ea typeface="Verdana" panose="020B0604030504040204" pitchFamily="34" charset="0"/>
              </a:rPr>
              <a:t>zahtev</a:t>
            </a:r>
            <a:r>
              <a:rPr lang="en-GB" dirty="0">
                <a:ea typeface="Verdana" panose="020B0604030504040204" pitchFamily="34" charset="0"/>
              </a:rPr>
              <a:t> za </a:t>
            </a:r>
            <a:r>
              <a:rPr lang="en-GB" dirty="0" err="1">
                <a:ea typeface="Verdana" panose="020B0604030504040204" pitchFamily="34" charset="0"/>
              </a:rPr>
              <a:t>medijaciju</a:t>
            </a:r>
            <a:r>
              <a:rPr lang="en-GB" dirty="0">
                <a:ea typeface="Verdana" panose="020B0604030504040204" pitchFamily="34" charset="0"/>
              </a:rPr>
              <a:t> (</a:t>
            </a:r>
            <a:r>
              <a:rPr lang="en-GB" dirty="0" err="1">
                <a:ea typeface="Verdana" panose="020B0604030504040204" pitchFamily="34" charset="0"/>
              </a:rPr>
              <a:t>slično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postojećem</a:t>
            </a:r>
            <a:r>
              <a:rPr lang="en-GB" dirty="0">
                <a:ea typeface="Verdana" panose="020B0604030504040204" pitchFamily="34" charset="0"/>
              </a:rPr>
              <a:t> </a:t>
            </a:r>
            <a:r>
              <a:rPr lang="en-GB" dirty="0" err="1">
                <a:ea typeface="Verdana" panose="020B0604030504040204" pitchFamily="34" charset="0"/>
              </a:rPr>
              <a:t>sudskom</a:t>
            </a:r>
            <a:r>
              <a:rPr lang="en-GB" dirty="0">
                <a:ea typeface="Verdana" panose="020B0604030504040204" pitchFamily="34" charset="0"/>
              </a:rPr>
              <a:t> IT </a:t>
            </a:r>
            <a:r>
              <a:rPr lang="en-GB" dirty="0" err="1">
                <a:ea typeface="Verdana" panose="020B0604030504040204" pitchFamily="34" charset="0"/>
              </a:rPr>
              <a:t>sistemu</a:t>
            </a:r>
            <a:r>
              <a:rPr lang="en-GB" dirty="0">
                <a:ea typeface="Verdana" panose="020B0604030504040204" pitchFamily="34" charset="0"/>
              </a:rPr>
              <a:t> u </a:t>
            </a:r>
            <a:r>
              <a:rPr lang="en-GB" dirty="0" err="1">
                <a:ea typeface="Verdana" panose="020B0604030504040204" pitchFamily="34" charset="0"/>
              </a:rPr>
              <a:t>Srbiji</a:t>
            </a:r>
            <a:r>
              <a:rPr lang="en-GB" dirty="0">
                <a:ea typeface="Verdana" panose="020B0604030504040204" pitchFamily="34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81DC1D-F006-4E5B-BF88-985A9C564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88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Zakonodavni i regulatorni okvir</a:t>
            </a:r>
            <a:endParaRPr lang="en-GB" sz="26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Prvi sastanak medijacije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766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600" u="sng" dirty="0"/>
              <a:t>Uvođenje prvog sastanka medijacije</a:t>
            </a:r>
            <a:r>
              <a:rPr lang="en-GB" sz="1600" u="sng" dirty="0"/>
              <a:t>:</a:t>
            </a:r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Kod</a:t>
            </a:r>
            <a:r>
              <a:rPr lang="en-GB" sz="1550" dirty="0"/>
              <a:t> </a:t>
            </a:r>
            <a:r>
              <a:rPr lang="en-GB" sz="1550" dirty="0" err="1"/>
              <a:t>pažljivo</a:t>
            </a:r>
            <a:r>
              <a:rPr lang="en-GB" sz="1550" dirty="0"/>
              <a:t> </a:t>
            </a:r>
            <a:r>
              <a:rPr lang="en-GB" sz="1550" dirty="0" err="1"/>
              <a:t>odabranih</a:t>
            </a:r>
            <a:r>
              <a:rPr lang="en-GB" sz="1550" dirty="0"/>
              <a:t> </a:t>
            </a:r>
            <a:r>
              <a:rPr lang="en-GB" sz="1550" b="1" dirty="0" err="1"/>
              <a:t>privrednih</a:t>
            </a:r>
            <a:r>
              <a:rPr lang="en-GB" sz="1550" b="1" dirty="0"/>
              <a:t> </a:t>
            </a:r>
            <a:r>
              <a:rPr lang="en-GB" sz="1550" b="1" dirty="0" err="1"/>
              <a:t>i</a:t>
            </a:r>
            <a:r>
              <a:rPr lang="en-GB" sz="1550" b="1" dirty="0"/>
              <a:t> „B2B“ </a:t>
            </a:r>
            <a:r>
              <a:rPr lang="en-GB" sz="1550" b="1" dirty="0" err="1"/>
              <a:t>sporova</a:t>
            </a:r>
            <a:r>
              <a:rPr lang="en-GB" sz="1550" b="1" dirty="0"/>
              <a:t> </a:t>
            </a:r>
            <a:r>
              <a:rPr lang="en-GB" sz="1550" dirty="0" err="1"/>
              <a:t>uvesti</a:t>
            </a:r>
            <a:r>
              <a:rPr lang="en-GB" sz="1550" dirty="0"/>
              <a:t> </a:t>
            </a:r>
            <a:r>
              <a:rPr lang="en-GB" sz="1550" dirty="0" err="1"/>
              <a:t>obavezu</a:t>
            </a:r>
            <a:r>
              <a:rPr lang="en-GB" sz="1550" dirty="0"/>
              <a:t> </a:t>
            </a:r>
            <a:r>
              <a:rPr lang="en-GB" sz="1550" dirty="0" err="1"/>
              <a:t>stranaka</a:t>
            </a:r>
            <a:r>
              <a:rPr lang="en-GB" sz="1550" dirty="0"/>
              <a:t> da </a:t>
            </a:r>
            <a:r>
              <a:rPr lang="en-GB" sz="1550" dirty="0" err="1"/>
              <a:t>prisustvuju</a:t>
            </a:r>
            <a:r>
              <a:rPr lang="en-GB" sz="1550" dirty="0"/>
              <a:t> </a:t>
            </a:r>
            <a:r>
              <a:rPr lang="en-GB" sz="1550" dirty="0" err="1"/>
              <a:t>sastanku</a:t>
            </a:r>
            <a:r>
              <a:rPr lang="en-GB" sz="1550" dirty="0"/>
              <a:t> </a:t>
            </a:r>
            <a:r>
              <a:rPr lang="en-GB" sz="1550" dirty="0" err="1"/>
              <a:t>medijacije</a:t>
            </a:r>
            <a:r>
              <a:rPr lang="en-GB" sz="1550" dirty="0"/>
              <a:t>, </a:t>
            </a:r>
            <a:r>
              <a:rPr lang="en-GB" sz="1550" dirty="0" err="1"/>
              <a:t>pri</a:t>
            </a:r>
            <a:r>
              <a:rPr lang="en-GB" sz="1550" dirty="0"/>
              <a:t> </a:t>
            </a:r>
            <a:r>
              <a:rPr lang="en-GB" sz="1550" dirty="0" err="1"/>
              <a:t>čemu</a:t>
            </a:r>
            <a:r>
              <a:rPr lang="en-GB" sz="1550" dirty="0"/>
              <a:t> </a:t>
            </a:r>
            <a:r>
              <a:rPr lang="en-GB" sz="1550" dirty="0" err="1"/>
              <a:t>obezbediti</a:t>
            </a:r>
            <a:r>
              <a:rPr lang="en-GB" sz="1550" dirty="0"/>
              <a:t> </a:t>
            </a:r>
            <a:r>
              <a:rPr lang="en-GB" sz="1550" dirty="0" err="1"/>
              <a:t>jednostavan</a:t>
            </a:r>
            <a:r>
              <a:rPr lang="en-GB" sz="1550" dirty="0"/>
              <a:t> </a:t>
            </a:r>
            <a:r>
              <a:rPr lang="en-GB" sz="1550" dirty="0" err="1"/>
              <a:t>postupak</a:t>
            </a:r>
            <a:r>
              <a:rPr lang="en-GB" sz="1550" dirty="0"/>
              <a:t> za </a:t>
            </a:r>
            <a:r>
              <a:rPr lang="en-GB" sz="1550" dirty="0" err="1"/>
              <a:t>odustajanje</a:t>
            </a:r>
            <a:r>
              <a:rPr lang="en-GB" sz="1550" dirty="0"/>
              <a:t> (</a:t>
            </a:r>
            <a:r>
              <a:rPr lang="en-GB" sz="1550" dirty="0" err="1"/>
              <a:t>održava</a:t>
            </a:r>
            <a:r>
              <a:rPr lang="en-GB" sz="1550" dirty="0"/>
              <a:t> se u </a:t>
            </a:r>
            <a:r>
              <a:rPr lang="en-GB" sz="1550" dirty="0" err="1"/>
              <a:t>roku</a:t>
            </a:r>
            <a:r>
              <a:rPr lang="en-GB" sz="1550" dirty="0"/>
              <a:t> od 30 dana </a:t>
            </a:r>
            <a:r>
              <a:rPr lang="en-GB" sz="1550" dirty="0" err="1"/>
              <a:t>uz</a:t>
            </a:r>
            <a:r>
              <a:rPr lang="en-GB" sz="1550" dirty="0"/>
              <a:t> </a:t>
            </a:r>
            <a:r>
              <a:rPr lang="en-GB" sz="1550" dirty="0" err="1"/>
              <a:t>malu</a:t>
            </a:r>
            <a:r>
              <a:rPr lang="en-GB" sz="1550" dirty="0"/>
              <a:t> </a:t>
            </a:r>
            <a:r>
              <a:rPr lang="en-GB" sz="1550" dirty="0" err="1"/>
              <a:t>taksu</a:t>
            </a:r>
            <a:r>
              <a:rPr lang="en-GB" sz="1550" dirty="0"/>
              <a:t> za </a:t>
            </a:r>
            <a:r>
              <a:rPr lang="en-GB" sz="1550" dirty="0" err="1"/>
              <a:t>podnošenje</a:t>
            </a:r>
            <a:r>
              <a:rPr lang="en-GB" sz="1550" dirty="0"/>
              <a:t> </a:t>
            </a:r>
            <a:r>
              <a:rPr lang="en-GB" sz="1550" dirty="0" err="1"/>
              <a:t>zahteva</a:t>
            </a:r>
            <a:r>
              <a:rPr lang="en-GB" sz="1550" dirty="0"/>
              <a:t>), </a:t>
            </a:r>
            <a:r>
              <a:rPr lang="en-GB" sz="1550" dirty="0" err="1"/>
              <a:t>kao</a:t>
            </a:r>
            <a:r>
              <a:rPr lang="en-GB" sz="1550" dirty="0"/>
              <a:t> </a:t>
            </a:r>
            <a:r>
              <a:rPr lang="en-GB" sz="1550" dirty="0" err="1"/>
              <a:t>preduslov</a:t>
            </a:r>
            <a:r>
              <a:rPr lang="en-GB" sz="1550" dirty="0"/>
              <a:t> za </a:t>
            </a:r>
            <a:r>
              <a:rPr lang="en-GB" sz="1550" dirty="0" err="1"/>
              <a:t>rešavanje</a:t>
            </a:r>
            <a:r>
              <a:rPr lang="en-GB" sz="1550" dirty="0"/>
              <a:t> </a:t>
            </a:r>
            <a:r>
              <a:rPr lang="en-GB" sz="1550" dirty="0" err="1"/>
              <a:t>spora</a:t>
            </a:r>
            <a:r>
              <a:rPr lang="en-GB" sz="1550" dirty="0"/>
              <a:t> </a:t>
            </a:r>
            <a:r>
              <a:rPr lang="en-GB" sz="1550" dirty="0" err="1"/>
              <a:t>na</a:t>
            </a:r>
            <a:r>
              <a:rPr lang="en-GB" sz="1550" dirty="0"/>
              <a:t> </a:t>
            </a:r>
            <a:r>
              <a:rPr lang="en-GB" sz="1550" dirty="0" err="1"/>
              <a:t>sudu</a:t>
            </a:r>
            <a:r>
              <a:rPr lang="en-GB" sz="1550" dirty="0"/>
              <a:t> </a:t>
            </a:r>
            <a:r>
              <a:rPr lang="en-GB" sz="1550" dirty="0" err="1"/>
              <a:t>uz</a:t>
            </a:r>
            <a:r>
              <a:rPr lang="en-GB" sz="1550" dirty="0"/>
              <a:t> </a:t>
            </a:r>
            <a:r>
              <a:rPr lang="en-GB" sz="1550" dirty="0" err="1"/>
              <a:t>sledeće</a:t>
            </a:r>
            <a:r>
              <a:rPr lang="en-GB" sz="1550" dirty="0"/>
              <a:t> </a:t>
            </a:r>
            <a:r>
              <a:rPr lang="en-GB" sz="1550" dirty="0" err="1"/>
              <a:t>odredbe</a:t>
            </a:r>
            <a:endParaRPr lang="sr-Latn-ME" sz="1550" dirty="0"/>
          </a:p>
          <a:p>
            <a:pPr marL="347663" lvl="1"/>
            <a:endParaRPr lang="en-GB" sz="800" dirty="0"/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Pažljivo</a:t>
            </a:r>
            <a:r>
              <a:rPr lang="en-GB" sz="1550" dirty="0"/>
              <a:t> </a:t>
            </a:r>
            <a:r>
              <a:rPr lang="en-GB" sz="1550" dirty="0" err="1"/>
              <a:t>formulisati</a:t>
            </a:r>
            <a:r>
              <a:rPr lang="en-GB" sz="1550" dirty="0"/>
              <a:t> </a:t>
            </a:r>
            <a:r>
              <a:rPr lang="en-GB" sz="1550" dirty="0" err="1"/>
              <a:t>obavezu</a:t>
            </a:r>
            <a:r>
              <a:rPr lang="en-GB" sz="1550" dirty="0"/>
              <a:t> </a:t>
            </a:r>
            <a:r>
              <a:rPr lang="en-GB" sz="1550" dirty="0" err="1"/>
              <a:t>prisustva</a:t>
            </a:r>
            <a:r>
              <a:rPr lang="en-GB" sz="1550" dirty="0"/>
              <a:t> </a:t>
            </a:r>
            <a:r>
              <a:rPr lang="en-GB" sz="1550" dirty="0" err="1"/>
              <a:t>prvoj</a:t>
            </a:r>
            <a:r>
              <a:rPr lang="en-GB" sz="1550" dirty="0"/>
              <a:t> </a:t>
            </a:r>
            <a:r>
              <a:rPr lang="en-GB" sz="1550" dirty="0" err="1"/>
              <a:t>sesiji</a:t>
            </a:r>
            <a:r>
              <a:rPr lang="en-GB" sz="1550" dirty="0"/>
              <a:t> </a:t>
            </a:r>
            <a:r>
              <a:rPr lang="en-GB" sz="1550" dirty="0" err="1"/>
              <a:t>medijacije</a:t>
            </a:r>
            <a:r>
              <a:rPr lang="en-GB" sz="1550" dirty="0"/>
              <a:t> </a:t>
            </a:r>
            <a:r>
              <a:rPr lang="en-GB" sz="1550" dirty="0" err="1"/>
              <a:t>kako</a:t>
            </a:r>
            <a:r>
              <a:rPr lang="en-GB" sz="1550" dirty="0"/>
              <a:t> bi se </a:t>
            </a:r>
            <a:r>
              <a:rPr lang="en-GB" sz="1550" dirty="0" err="1"/>
              <a:t>obezbedilo</a:t>
            </a:r>
            <a:r>
              <a:rPr lang="en-GB" sz="1550" dirty="0"/>
              <a:t> da </a:t>
            </a:r>
            <a:r>
              <a:rPr lang="en-GB" sz="1550" b="1" dirty="0"/>
              <a:t>se </a:t>
            </a:r>
            <a:r>
              <a:rPr lang="en-GB" sz="1550" b="1" dirty="0" err="1"/>
              <a:t>ista</a:t>
            </a:r>
            <a:r>
              <a:rPr lang="en-GB" sz="1550" b="1" dirty="0"/>
              <a:t> </a:t>
            </a:r>
            <a:r>
              <a:rPr lang="en-GB" sz="1550" b="1" dirty="0" err="1"/>
              <a:t>nameće</a:t>
            </a:r>
            <a:r>
              <a:rPr lang="en-GB" sz="1550" b="1" dirty="0"/>
              <a:t> </a:t>
            </a:r>
            <a:r>
              <a:rPr lang="en-GB" sz="1550" b="1" dirty="0" err="1"/>
              <a:t>svim</a:t>
            </a:r>
            <a:r>
              <a:rPr lang="en-GB" sz="1550" b="1" dirty="0"/>
              <a:t> </a:t>
            </a:r>
            <a:r>
              <a:rPr lang="en-GB" sz="1550" b="1" dirty="0" err="1"/>
              <a:t>strankama</a:t>
            </a:r>
            <a:r>
              <a:rPr lang="en-GB" sz="1550" b="1" dirty="0"/>
              <a:t> u </a:t>
            </a:r>
            <a:r>
              <a:rPr lang="en-GB" sz="1550" b="1" dirty="0" err="1"/>
              <a:t>sporu</a:t>
            </a:r>
            <a:r>
              <a:rPr lang="en-GB" sz="1550" b="1" dirty="0"/>
              <a:t>,</a:t>
            </a:r>
            <a:r>
              <a:rPr lang="en-GB" sz="1550" dirty="0"/>
              <a:t> </a:t>
            </a:r>
            <a:r>
              <a:rPr lang="en-GB" sz="1550" dirty="0" err="1"/>
              <a:t>jer</a:t>
            </a:r>
            <a:r>
              <a:rPr lang="en-GB" sz="1550" dirty="0"/>
              <a:t> bi </a:t>
            </a:r>
            <a:r>
              <a:rPr lang="en-GB" sz="1550" dirty="0" err="1"/>
              <a:t>nametanje</a:t>
            </a:r>
            <a:r>
              <a:rPr lang="en-GB" sz="1550" dirty="0"/>
              <a:t> </a:t>
            </a:r>
            <a:r>
              <a:rPr lang="en-GB" sz="1550" dirty="0" err="1"/>
              <a:t>ove</a:t>
            </a:r>
            <a:r>
              <a:rPr lang="en-GB" sz="1550" dirty="0"/>
              <a:t> </a:t>
            </a:r>
            <a:r>
              <a:rPr lang="en-GB" sz="1550" dirty="0" err="1"/>
              <a:t>obaveze</a:t>
            </a:r>
            <a:r>
              <a:rPr lang="en-GB" sz="1550" dirty="0"/>
              <a:t> </a:t>
            </a:r>
            <a:r>
              <a:rPr lang="en-GB" sz="1550" dirty="0" err="1"/>
              <a:t>samo</a:t>
            </a:r>
            <a:r>
              <a:rPr lang="en-GB" sz="1550" dirty="0"/>
              <a:t> </a:t>
            </a:r>
            <a:r>
              <a:rPr lang="en-GB" sz="1550" dirty="0" err="1"/>
              <a:t>jednoj</a:t>
            </a:r>
            <a:r>
              <a:rPr lang="en-GB" sz="1550" dirty="0"/>
              <a:t> </a:t>
            </a:r>
            <a:r>
              <a:rPr lang="en-GB" sz="1550" dirty="0" err="1"/>
              <a:t>stranci</a:t>
            </a:r>
            <a:r>
              <a:rPr lang="en-GB" sz="1550" dirty="0"/>
              <a:t> </a:t>
            </a:r>
            <a:r>
              <a:rPr lang="en-GB" sz="1550" dirty="0" err="1"/>
              <a:t>moglo</a:t>
            </a:r>
            <a:r>
              <a:rPr lang="en-GB" sz="1550" dirty="0"/>
              <a:t> da </a:t>
            </a:r>
            <a:r>
              <a:rPr lang="sr-Latn-ME" sz="1550" dirty="0"/>
              <a:t>se </a:t>
            </a:r>
            <a:r>
              <a:rPr lang="en-GB" sz="1550" dirty="0" err="1"/>
              <a:t>upotrebi</a:t>
            </a:r>
            <a:r>
              <a:rPr lang="en-GB" sz="1550" dirty="0"/>
              <a:t> </a:t>
            </a:r>
            <a:r>
              <a:rPr lang="en-GB" sz="1550" dirty="0" err="1"/>
              <a:t>kao</a:t>
            </a:r>
            <a:r>
              <a:rPr lang="en-GB" sz="1550" dirty="0"/>
              <a:t> </a:t>
            </a:r>
            <a:r>
              <a:rPr lang="en-GB" sz="1550" dirty="0" err="1"/>
              <a:t>taktika</a:t>
            </a:r>
            <a:r>
              <a:rPr lang="en-GB" sz="1550" dirty="0"/>
              <a:t> </a:t>
            </a:r>
            <a:r>
              <a:rPr lang="en-GB" sz="1550" dirty="0" err="1"/>
              <a:t>odugovlačenja</a:t>
            </a:r>
            <a:endParaRPr lang="sr-Latn-ME" sz="1550" dirty="0"/>
          </a:p>
          <a:p>
            <a:pPr marL="633413" lvl="1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Propisati</a:t>
            </a:r>
            <a:r>
              <a:rPr lang="en-GB" sz="1550" dirty="0"/>
              <a:t> </a:t>
            </a:r>
            <a:r>
              <a:rPr lang="en-GB" sz="1550" dirty="0" err="1"/>
              <a:t>relevantnim</a:t>
            </a:r>
            <a:r>
              <a:rPr lang="en-GB" sz="1550" dirty="0"/>
              <a:t> </a:t>
            </a:r>
            <a:r>
              <a:rPr lang="en-GB" sz="1550" dirty="0" err="1"/>
              <a:t>zakonom</a:t>
            </a:r>
            <a:r>
              <a:rPr lang="en-GB" sz="1550" dirty="0"/>
              <a:t> (</a:t>
            </a:r>
            <a:r>
              <a:rPr lang="en-GB" sz="1550" dirty="0" err="1"/>
              <a:t>npr</a:t>
            </a:r>
            <a:r>
              <a:rPr lang="en-GB" sz="1550" dirty="0"/>
              <a:t>. </a:t>
            </a:r>
            <a:r>
              <a:rPr lang="en-GB" sz="1550" dirty="0" err="1"/>
              <a:t>Zakonikom</a:t>
            </a:r>
            <a:r>
              <a:rPr lang="en-GB" sz="1550" dirty="0"/>
              <a:t> o </a:t>
            </a:r>
            <a:r>
              <a:rPr lang="en-GB" sz="1550" dirty="0" err="1"/>
              <a:t>krivičnom</a:t>
            </a:r>
            <a:r>
              <a:rPr lang="en-GB" sz="1550" dirty="0"/>
              <a:t> </a:t>
            </a:r>
            <a:r>
              <a:rPr lang="en-GB" sz="1550" dirty="0" err="1"/>
              <a:t>postupku</a:t>
            </a:r>
            <a:r>
              <a:rPr lang="en-GB" sz="1550" dirty="0"/>
              <a:t>) </a:t>
            </a:r>
            <a:r>
              <a:rPr lang="en-GB" sz="1550" b="1" dirty="0" err="1"/>
              <a:t>posledice</a:t>
            </a:r>
            <a:r>
              <a:rPr lang="en-GB" sz="1550" b="1" dirty="0"/>
              <a:t> </a:t>
            </a:r>
            <a:r>
              <a:rPr lang="en-GB" sz="1550" b="1" dirty="0" err="1"/>
              <a:t>neprisustvovanja</a:t>
            </a:r>
            <a:r>
              <a:rPr lang="en-GB" sz="1550" b="1" dirty="0"/>
              <a:t> </a:t>
            </a:r>
            <a:r>
              <a:rPr lang="en-GB" sz="1550" b="1" dirty="0" err="1"/>
              <a:t>prvoj</a:t>
            </a:r>
            <a:r>
              <a:rPr lang="en-GB" sz="1550" b="1" dirty="0"/>
              <a:t> </a:t>
            </a:r>
            <a:r>
              <a:rPr lang="en-GB" sz="1550" b="1" dirty="0" err="1"/>
              <a:t>sesiji</a:t>
            </a:r>
            <a:r>
              <a:rPr lang="en-GB" sz="1550" b="1" dirty="0"/>
              <a:t> </a:t>
            </a:r>
            <a:r>
              <a:rPr lang="en-GB" sz="1550" b="1" dirty="0" err="1"/>
              <a:t>medijacije</a:t>
            </a:r>
            <a:r>
              <a:rPr lang="en-GB" sz="1550" b="1" dirty="0"/>
              <a:t>.</a:t>
            </a:r>
            <a:r>
              <a:rPr lang="en-GB" sz="1550" dirty="0"/>
              <a:t> </a:t>
            </a:r>
            <a:r>
              <a:rPr lang="en-GB" sz="1550" dirty="0" err="1"/>
              <a:t>Ukoliko</a:t>
            </a:r>
            <a:r>
              <a:rPr lang="en-GB" sz="1550" dirty="0"/>
              <a:t> je </a:t>
            </a:r>
            <a:r>
              <a:rPr lang="en-GB" sz="1550" dirty="0" err="1"/>
              <a:t>prisustvo</a:t>
            </a:r>
            <a:r>
              <a:rPr lang="en-GB" sz="1550" dirty="0"/>
              <a:t> </a:t>
            </a:r>
            <a:r>
              <a:rPr lang="en-GB" sz="1550" dirty="0" err="1"/>
              <a:t>advokata</a:t>
            </a:r>
            <a:r>
              <a:rPr lang="en-GB" sz="1550" dirty="0"/>
              <a:t> </a:t>
            </a:r>
            <a:r>
              <a:rPr lang="en-GB" sz="1550" dirty="0" err="1"/>
              <a:t>poželjno</a:t>
            </a:r>
            <a:r>
              <a:rPr lang="en-GB" sz="1550" dirty="0"/>
              <a:t> </a:t>
            </a:r>
            <a:r>
              <a:rPr lang="en-GB" sz="1550" dirty="0" err="1"/>
              <a:t>ili</a:t>
            </a:r>
            <a:r>
              <a:rPr lang="en-GB" sz="1550" dirty="0"/>
              <a:t> </a:t>
            </a:r>
            <a:r>
              <a:rPr lang="en-GB" sz="1550" dirty="0" err="1"/>
              <a:t>obavezno</a:t>
            </a:r>
            <a:r>
              <a:rPr lang="en-GB" sz="1550" dirty="0"/>
              <a:t>, </a:t>
            </a:r>
            <a:r>
              <a:rPr lang="en-GB" sz="1550" dirty="0" err="1"/>
              <a:t>promovisati</a:t>
            </a:r>
            <a:r>
              <a:rPr lang="en-GB" sz="1550" dirty="0"/>
              <a:t> </a:t>
            </a:r>
            <a:r>
              <a:rPr lang="en-GB" sz="1550" dirty="0" err="1"/>
              <a:t>prisustvo</a:t>
            </a:r>
            <a:r>
              <a:rPr lang="en-GB" sz="1550" dirty="0"/>
              <a:t> </a:t>
            </a:r>
            <a:r>
              <a:rPr lang="en-GB" sz="1550" dirty="0" err="1"/>
              <a:t>advokata</a:t>
            </a:r>
            <a:r>
              <a:rPr lang="en-GB" sz="1550" dirty="0"/>
              <a:t> </a:t>
            </a:r>
            <a:r>
              <a:rPr lang="en-GB" sz="1550" dirty="0" err="1"/>
              <a:t>ili</a:t>
            </a:r>
            <a:r>
              <a:rPr lang="en-GB" sz="1550" dirty="0"/>
              <a:t> </a:t>
            </a:r>
            <a:r>
              <a:rPr lang="en-GB" sz="1550" dirty="0" err="1"/>
              <a:t>korporativnih</a:t>
            </a:r>
            <a:r>
              <a:rPr lang="en-GB" sz="1550" dirty="0"/>
              <a:t> </a:t>
            </a:r>
            <a:r>
              <a:rPr lang="en-GB" sz="1550" dirty="0" err="1"/>
              <a:t>savetnika</a:t>
            </a:r>
            <a:r>
              <a:rPr lang="en-GB" sz="1550" dirty="0"/>
              <a:t> koji </a:t>
            </a:r>
            <a:r>
              <a:rPr lang="en-GB" sz="1550" dirty="0" err="1"/>
              <a:t>su</a:t>
            </a:r>
            <a:r>
              <a:rPr lang="en-GB" sz="1550" dirty="0"/>
              <a:t> </a:t>
            </a:r>
            <a:r>
              <a:rPr lang="en-GB" sz="1550" dirty="0" err="1"/>
              <a:t>prošli</a:t>
            </a:r>
            <a:r>
              <a:rPr lang="en-GB" sz="1550" dirty="0"/>
              <a:t> </a:t>
            </a:r>
            <a:r>
              <a:rPr lang="en-GB" sz="1550" dirty="0" err="1"/>
              <a:t>obuku</a:t>
            </a:r>
            <a:r>
              <a:rPr lang="en-GB" sz="1550" dirty="0"/>
              <a:t> za „</a:t>
            </a:r>
            <a:r>
              <a:rPr lang="en-GB" sz="1550" dirty="0" err="1"/>
              <a:t>advokaturu</a:t>
            </a:r>
            <a:r>
              <a:rPr lang="en-GB" sz="1550" dirty="0"/>
              <a:t> u </a:t>
            </a:r>
            <a:r>
              <a:rPr lang="en-GB" sz="1550" dirty="0" err="1"/>
              <a:t>medijaciji</a:t>
            </a:r>
            <a:r>
              <a:rPr lang="en-GB" sz="1550" dirty="0"/>
              <a:t>“, </a:t>
            </a:r>
            <a:r>
              <a:rPr lang="en-GB" sz="1550" dirty="0" err="1"/>
              <a:t>kako</a:t>
            </a:r>
            <a:r>
              <a:rPr lang="en-GB" sz="1550" dirty="0"/>
              <a:t> bi </a:t>
            </a:r>
            <a:r>
              <a:rPr lang="en-GB" sz="1550" dirty="0" err="1"/>
              <a:t>pomagali</a:t>
            </a:r>
            <a:r>
              <a:rPr lang="en-GB" sz="1550" dirty="0"/>
              <a:t> </a:t>
            </a:r>
            <a:r>
              <a:rPr lang="en-GB" sz="1550" dirty="0" err="1"/>
              <a:t>svojim</a:t>
            </a:r>
            <a:r>
              <a:rPr lang="en-GB" sz="1550" dirty="0"/>
              <a:t> </a:t>
            </a:r>
            <a:r>
              <a:rPr lang="en-GB" sz="1550" dirty="0" err="1"/>
              <a:t>klijentima</a:t>
            </a:r>
            <a:r>
              <a:rPr lang="en-GB" sz="1550" dirty="0"/>
              <a:t> </a:t>
            </a:r>
            <a:r>
              <a:rPr lang="en-GB" sz="1550" dirty="0" err="1"/>
              <a:t>tokom</a:t>
            </a:r>
            <a:r>
              <a:rPr lang="en-GB" sz="1550" dirty="0"/>
              <a:t> </a:t>
            </a:r>
            <a:r>
              <a:rPr lang="en-GB" sz="1550" dirty="0" err="1"/>
              <a:t>procesa</a:t>
            </a:r>
            <a:r>
              <a:rPr lang="en-GB" sz="1550" dirty="0"/>
              <a:t> </a:t>
            </a:r>
            <a:r>
              <a:rPr lang="en-GB" sz="1550" dirty="0" err="1"/>
              <a:t>medijacije</a:t>
            </a:r>
            <a:endParaRPr lang="en-GB" sz="1550" dirty="0"/>
          </a:p>
          <a:p>
            <a:pPr marL="347663" lvl="1"/>
            <a:r>
              <a:rPr lang="en-GB" sz="800" dirty="0"/>
              <a:t> </a:t>
            </a:r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Promovisati</a:t>
            </a:r>
            <a:r>
              <a:rPr lang="en-GB" sz="1550" dirty="0"/>
              <a:t> </a:t>
            </a:r>
            <a:r>
              <a:rPr lang="en-GB" sz="1550" dirty="0" err="1"/>
              <a:t>otvaranje</a:t>
            </a:r>
            <a:r>
              <a:rPr lang="en-GB" sz="1550" dirty="0"/>
              <a:t> </a:t>
            </a:r>
            <a:r>
              <a:rPr lang="en-GB" sz="1550" b="1" dirty="0"/>
              <a:t>centra za </a:t>
            </a:r>
            <a:r>
              <a:rPr lang="en-GB" sz="1550" b="1" dirty="0" err="1"/>
              <a:t>medijaciju</a:t>
            </a:r>
            <a:r>
              <a:rPr lang="en-GB" sz="1550" b="1" dirty="0"/>
              <a:t> u </a:t>
            </a:r>
            <a:r>
              <a:rPr lang="en-GB" sz="1550" b="1" dirty="0" err="1"/>
              <a:t>svakoj</a:t>
            </a:r>
            <a:r>
              <a:rPr lang="en-GB" sz="1550" b="1" dirty="0"/>
              <a:t> </a:t>
            </a:r>
            <a:r>
              <a:rPr lang="en-GB" sz="1550" b="1" dirty="0" err="1"/>
              <a:t>advokatskoj</a:t>
            </a:r>
            <a:r>
              <a:rPr lang="en-GB" sz="1550" b="1" dirty="0"/>
              <a:t> </a:t>
            </a:r>
            <a:r>
              <a:rPr lang="en-GB" sz="1550" b="1" dirty="0" err="1"/>
              <a:t>komori</a:t>
            </a:r>
            <a:endParaRPr lang="sr-Latn-ME" sz="1550" b="1" dirty="0"/>
          </a:p>
          <a:p>
            <a:pPr marL="347663" lvl="1"/>
            <a:endParaRPr lang="en-GB" sz="800" b="1" dirty="0"/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Uvesti</a:t>
            </a:r>
            <a:r>
              <a:rPr lang="en-GB" sz="1550" dirty="0"/>
              <a:t> </a:t>
            </a:r>
            <a:r>
              <a:rPr lang="en-GB" sz="1550" dirty="0" err="1"/>
              <a:t>posebne</a:t>
            </a:r>
            <a:r>
              <a:rPr lang="en-GB" sz="1550" dirty="0"/>
              <a:t> </a:t>
            </a:r>
            <a:r>
              <a:rPr lang="en-GB" sz="1550" b="1" dirty="0" err="1"/>
              <a:t>naknade</a:t>
            </a:r>
            <a:r>
              <a:rPr lang="en-GB" sz="1550" b="1" dirty="0"/>
              <a:t> </a:t>
            </a:r>
            <a:r>
              <a:rPr lang="en-GB" sz="1550" b="1" dirty="0" err="1"/>
              <a:t>i</a:t>
            </a:r>
            <a:r>
              <a:rPr lang="en-GB" sz="1550" b="1" dirty="0"/>
              <a:t> </a:t>
            </a:r>
            <a:r>
              <a:rPr lang="en-GB" sz="1550" b="1" dirty="0" err="1"/>
              <a:t>stimulanse</a:t>
            </a:r>
            <a:r>
              <a:rPr lang="en-GB" sz="1550" b="1" dirty="0"/>
              <a:t> za rad </a:t>
            </a:r>
            <a:r>
              <a:rPr lang="en-GB" sz="1550" b="1" dirty="0" err="1"/>
              <a:t>advokata</a:t>
            </a:r>
            <a:r>
              <a:rPr lang="en-GB" sz="1550" b="1" dirty="0"/>
              <a:t> </a:t>
            </a:r>
            <a:r>
              <a:rPr lang="en-GB" sz="1550" b="1" dirty="0" err="1"/>
              <a:t>kojima</a:t>
            </a:r>
            <a:r>
              <a:rPr lang="en-GB" sz="1550" b="1" dirty="0"/>
              <a:t> se </a:t>
            </a:r>
            <a:r>
              <a:rPr lang="en-GB" sz="1550" b="1" dirty="0" err="1"/>
              <a:t>podstiče</a:t>
            </a:r>
            <a:r>
              <a:rPr lang="en-GB" sz="1550" b="1" dirty="0"/>
              <a:t> </a:t>
            </a:r>
            <a:r>
              <a:rPr lang="en-GB" sz="1550" b="1" dirty="0" err="1"/>
              <a:t>sporazumno</a:t>
            </a:r>
            <a:r>
              <a:rPr lang="en-GB" sz="1550" b="1" dirty="0"/>
              <a:t> </a:t>
            </a:r>
            <a:r>
              <a:rPr lang="en-GB" sz="1550" b="1" dirty="0" err="1"/>
              <a:t>rešavanje</a:t>
            </a:r>
            <a:r>
              <a:rPr lang="en-GB" sz="1550" b="1" dirty="0"/>
              <a:t> </a:t>
            </a:r>
            <a:r>
              <a:rPr lang="en-GB" sz="1550" b="1" dirty="0" err="1"/>
              <a:t>spora</a:t>
            </a:r>
            <a:r>
              <a:rPr lang="en-GB" sz="1550" b="1" dirty="0"/>
              <a:t> </a:t>
            </a:r>
            <a:r>
              <a:rPr lang="en-GB" sz="1550" b="1" dirty="0" err="1"/>
              <a:t>medijacijom</a:t>
            </a:r>
            <a:r>
              <a:rPr lang="en-GB" sz="1550" dirty="0"/>
              <a:t> </a:t>
            </a:r>
            <a:r>
              <a:rPr lang="en-GB" sz="1550" dirty="0" err="1"/>
              <a:t>umesto</a:t>
            </a:r>
            <a:r>
              <a:rPr lang="en-GB" sz="1550" dirty="0"/>
              <a:t> </a:t>
            </a:r>
            <a:r>
              <a:rPr lang="en-GB" sz="1550" dirty="0" err="1"/>
              <a:t>parničnog</a:t>
            </a:r>
            <a:r>
              <a:rPr lang="en-GB" sz="1550" dirty="0"/>
              <a:t> </a:t>
            </a:r>
            <a:r>
              <a:rPr lang="en-GB" sz="1550" dirty="0" err="1"/>
              <a:t>postupka</a:t>
            </a:r>
            <a:r>
              <a:rPr lang="en-GB" sz="1550" dirty="0"/>
              <a:t> </a:t>
            </a:r>
            <a:r>
              <a:rPr lang="en-GB" sz="1550" dirty="0" err="1"/>
              <a:t>uz</a:t>
            </a:r>
            <a:r>
              <a:rPr lang="en-GB" sz="1550" dirty="0"/>
              <a:t> </a:t>
            </a:r>
            <a:r>
              <a:rPr lang="en-GB" sz="1550" dirty="0" err="1"/>
              <a:t>prisustvo</a:t>
            </a:r>
            <a:r>
              <a:rPr lang="en-GB" sz="1550" dirty="0"/>
              <a:t> </a:t>
            </a:r>
            <a:r>
              <a:rPr lang="en-GB" sz="1550" dirty="0" err="1"/>
              <a:t>advokata</a:t>
            </a:r>
            <a:endParaRPr lang="en-GB" sz="800" dirty="0"/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 err="1"/>
              <a:t>Neophodno</a:t>
            </a:r>
            <a:r>
              <a:rPr lang="en-GB" sz="1550" dirty="0"/>
              <a:t> je da </a:t>
            </a:r>
            <a:r>
              <a:rPr lang="en-GB" sz="1550" b="1" dirty="0"/>
              <a:t>MP </a:t>
            </a:r>
            <a:r>
              <a:rPr lang="en-GB" sz="1550" b="1" dirty="0" err="1"/>
              <a:t>pomno</a:t>
            </a:r>
            <a:r>
              <a:rPr lang="en-GB" sz="1550" b="1" dirty="0"/>
              <a:t> </a:t>
            </a:r>
            <a:r>
              <a:rPr lang="en-GB" sz="1550" b="1" dirty="0" err="1"/>
              <a:t>prati</a:t>
            </a:r>
            <a:r>
              <a:rPr lang="en-GB" sz="1550" b="1" dirty="0"/>
              <a:t> </a:t>
            </a:r>
            <a:r>
              <a:rPr lang="en-GB" sz="1550" b="1" dirty="0" err="1"/>
              <a:t>primenu</a:t>
            </a:r>
            <a:r>
              <a:rPr lang="en-GB" sz="1550" b="1" dirty="0"/>
              <a:t> </a:t>
            </a:r>
            <a:r>
              <a:rPr lang="en-GB" sz="1550" b="1" dirty="0" err="1"/>
              <a:t>zakona</a:t>
            </a:r>
            <a:r>
              <a:rPr lang="en-GB" sz="1550" dirty="0"/>
              <a:t>, </a:t>
            </a:r>
            <a:r>
              <a:rPr lang="en-GB" sz="1550" dirty="0" err="1"/>
              <a:t>uključujući</a:t>
            </a:r>
            <a:r>
              <a:rPr lang="en-GB" sz="1550" dirty="0"/>
              <a:t> </a:t>
            </a:r>
            <a:r>
              <a:rPr lang="en-GB" sz="1550" dirty="0" err="1"/>
              <a:t>i</a:t>
            </a:r>
            <a:r>
              <a:rPr lang="en-GB" sz="1550" dirty="0"/>
              <a:t> </a:t>
            </a:r>
            <a:r>
              <a:rPr lang="en-GB" sz="1550" dirty="0" err="1"/>
              <a:t>razmatranjem</a:t>
            </a:r>
            <a:r>
              <a:rPr lang="en-GB" sz="1550" dirty="0"/>
              <a:t> </a:t>
            </a:r>
            <a:r>
              <a:rPr lang="en-GB" sz="1550" dirty="0" err="1"/>
              <a:t>komentara</a:t>
            </a:r>
            <a:r>
              <a:rPr lang="en-GB" sz="1550" dirty="0"/>
              <a:t> </a:t>
            </a:r>
            <a:r>
              <a:rPr lang="en-GB" sz="1550" dirty="0" err="1"/>
              <a:t>advokata</a:t>
            </a:r>
            <a:r>
              <a:rPr lang="en-GB" sz="1550" dirty="0"/>
              <a:t>, </a:t>
            </a:r>
            <a:r>
              <a:rPr lang="en-GB" sz="1550" dirty="0" err="1"/>
              <a:t>medijatora</a:t>
            </a:r>
            <a:r>
              <a:rPr lang="en-GB" sz="1550" dirty="0"/>
              <a:t>, </a:t>
            </a:r>
            <a:r>
              <a:rPr lang="en-GB" sz="1550" dirty="0" err="1"/>
              <a:t>sudija</a:t>
            </a:r>
            <a:r>
              <a:rPr lang="en-GB" sz="1550" dirty="0"/>
              <a:t> </a:t>
            </a:r>
            <a:r>
              <a:rPr lang="en-GB" sz="1550" dirty="0" err="1"/>
              <a:t>i</a:t>
            </a:r>
            <a:r>
              <a:rPr lang="en-GB" sz="1550" dirty="0"/>
              <a:t> </a:t>
            </a:r>
            <a:r>
              <a:rPr lang="en-GB" sz="1550" dirty="0" err="1"/>
              <a:t>krajnjih</a:t>
            </a:r>
            <a:r>
              <a:rPr lang="en-GB" sz="1550" dirty="0"/>
              <a:t> </a:t>
            </a:r>
            <a:r>
              <a:rPr lang="en-GB" sz="1550" dirty="0" err="1"/>
              <a:t>korisnika</a:t>
            </a:r>
            <a:r>
              <a:rPr lang="en-GB" sz="1550" dirty="0"/>
              <a:t>, </a:t>
            </a:r>
            <a:r>
              <a:rPr lang="en-GB" sz="1550" dirty="0" err="1"/>
              <a:t>kao</a:t>
            </a:r>
            <a:r>
              <a:rPr lang="en-GB" sz="1550" dirty="0"/>
              <a:t> </a:t>
            </a:r>
            <a:r>
              <a:rPr lang="en-GB" sz="1550" dirty="0" err="1"/>
              <a:t>i</a:t>
            </a:r>
            <a:r>
              <a:rPr lang="en-GB" sz="1550" dirty="0"/>
              <a:t> da </a:t>
            </a:r>
            <a:r>
              <a:rPr lang="en-GB" sz="1550" dirty="0" err="1"/>
              <a:t>redovno</a:t>
            </a:r>
            <a:r>
              <a:rPr lang="en-GB" sz="1550" dirty="0"/>
              <a:t> </a:t>
            </a:r>
            <a:r>
              <a:rPr lang="en-GB" sz="1550" dirty="0" err="1"/>
              <a:t>objavljuje</a:t>
            </a:r>
            <a:r>
              <a:rPr lang="en-GB" sz="1550" dirty="0"/>
              <a:t> </a:t>
            </a:r>
            <a:r>
              <a:rPr lang="en-GB" sz="1550" dirty="0" err="1"/>
              <a:t>ocenu</a:t>
            </a:r>
            <a:r>
              <a:rPr lang="en-GB" sz="1550" dirty="0"/>
              <a:t> </a:t>
            </a:r>
            <a:r>
              <a:rPr lang="en-GB" sz="1550" dirty="0" err="1"/>
              <a:t>sa</a:t>
            </a:r>
            <a:r>
              <a:rPr lang="en-GB" sz="1550" dirty="0"/>
              <a:t> </a:t>
            </a:r>
            <a:r>
              <a:rPr lang="en-GB" sz="1550" dirty="0" err="1"/>
              <a:t>preporukama</a:t>
            </a:r>
            <a:endParaRPr lang="en-GB" sz="1550" dirty="0"/>
          </a:p>
          <a:p>
            <a:pPr marL="347663" lvl="1"/>
            <a:r>
              <a:rPr lang="en-GB" sz="800" dirty="0"/>
              <a:t> </a:t>
            </a:r>
          </a:p>
          <a:p>
            <a:pPr marL="633413" lvl="1" indent="-285750">
              <a:buFont typeface="Arial" panose="020B0604020202020204" pitchFamily="34" charset="0"/>
              <a:buChar char="•"/>
            </a:pPr>
            <a:r>
              <a:rPr lang="en-GB" sz="1550" dirty="0"/>
              <a:t>MP </a:t>
            </a:r>
            <a:r>
              <a:rPr lang="en-GB" sz="1550" dirty="0" err="1"/>
              <a:t>treba</a:t>
            </a:r>
            <a:r>
              <a:rPr lang="en-GB" sz="1550" dirty="0"/>
              <a:t> da se </a:t>
            </a:r>
            <a:r>
              <a:rPr lang="en-GB" sz="1550" dirty="0" err="1"/>
              <a:t>obaveže</a:t>
            </a:r>
            <a:r>
              <a:rPr lang="en-GB" sz="1550" dirty="0"/>
              <a:t> </a:t>
            </a:r>
            <a:r>
              <a:rPr lang="en-GB" sz="1550" b="1" dirty="0" err="1"/>
              <a:t>na</a:t>
            </a:r>
            <a:r>
              <a:rPr lang="en-GB" sz="1550" b="1" dirty="0"/>
              <a:t> </a:t>
            </a:r>
            <a:r>
              <a:rPr lang="en-GB" sz="1550" b="1" dirty="0" err="1"/>
              <a:t>izradu</a:t>
            </a:r>
            <a:r>
              <a:rPr lang="en-GB" sz="1550" b="1" dirty="0"/>
              <a:t> </a:t>
            </a:r>
            <a:r>
              <a:rPr lang="en-GB" sz="1550" b="1" dirty="0" err="1"/>
              <a:t>izmena</a:t>
            </a:r>
            <a:r>
              <a:rPr lang="en-GB" sz="1550" b="1" dirty="0"/>
              <a:t> </a:t>
            </a:r>
            <a:r>
              <a:rPr lang="en-GB" sz="1550" b="1" dirty="0" err="1"/>
              <a:t>i</a:t>
            </a:r>
            <a:r>
              <a:rPr lang="en-GB" sz="1550" b="1" dirty="0"/>
              <a:t> </a:t>
            </a:r>
            <a:r>
              <a:rPr lang="en-GB" sz="1550" b="1" dirty="0" err="1"/>
              <a:t>dopuna</a:t>
            </a:r>
            <a:r>
              <a:rPr lang="en-GB" sz="1550" b="1" dirty="0"/>
              <a:t> </a:t>
            </a:r>
            <a:r>
              <a:rPr lang="en-GB" sz="1550" b="1" dirty="0" err="1"/>
              <a:t>regulatornog</a:t>
            </a:r>
            <a:r>
              <a:rPr lang="en-GB" sz="1550" b="1" dirty="0"/>
              <a:t> </a:t>
            </a:r>
            <a:r>
              <a:rPr lang="en-GB" sz="1550" b="1" dirty="0" err="1"/>
              <a:t>okvira</a:t>
            </a:r>
            <a:r>
              <a:rPr lang="en-GB" sz="1550" b="1" dirty="0"/>
              <a:t> </a:t>
            </a:r>
            <a:r>
              <a:rPr lang="en-GB" sz="1550" dirty="0" err="1"/>
              <a:t>ukoliko</a:t>
            </a:r>
            <a:r>
              <a:rPr lang="en-GB" sz="1550" dirty="0"/>
              <a:t> </a:t>
            </a:r>
            <a:r>
              <a:rPr lang="en-GB" sz="1550" dirty="0" err="1"/>
              <a:t>ocena</a:t>
            </a:r>
            <a:r>
              <a:rPr lang="en-GB" sz="1550" dirty="0"/>
              <a:t> </a:t>
            </a:r>
            <a:r>
              <a:rPr lang="en-GB" sz="1550" dirty="0" err="1"/>
              <a:t>pokaže</a:t>
            </a:r>
            <a:r>
              <a:rPr lang="en-GB" sz="1550" dirty="0"/>
              <a:t> da je to </a:t>
            </a:r>
            <a:r>
              <a:rPr lang="en-GB" sz="1550" dirty="0" err="1"/>
              <a:t>neophodno</a:t>
            </a:r>
            <a:r>
              <a:rPr lang="en-GB" sz="1550" dirty="0"/>
              <a:t>, </a:t>
            </a:r>
            <a:r>
              <a:rPr lang="en-GB" sz="1550" dirty="0" err="1"/>
              <a:t>kao</a:t>
            </a:r>
            <a:r>
              <a:rPr lang="en-GB" sz="1550" dirty="0"/>
              <a:t> </a:t>
            </a:r>
            <a:r>
              <a:rPr lang="en-GB" sz="1550" dirty="0" err="1"/>
              <a:t>i</a:t>
            </a:r>
            <a:r>
              <a:rPr lang="en-GB" sz="1550" dirty="0"/>
              <a:t> </a:t>
            </a:r>
            <a:r>
              <a:rPr lang="en-GB" sz="1550" dirty="0" err="1"/>
              <a:t>na</a:t>
            </a:r>
            <a:r>
              <a:rPr lang="en-GB" sz="1550" dirty="0"/>
              <a:t> </a:t>
            </a:r>
            <a:r>
              <a:rPr lang="en-GB" sz="1550" dirty="0" err="1"/>
              <a:t>druga</a:t>
            </a:r>
            <a:r>
              <a:rPr lang="en-GB" sz="1550" dirty="0"/>
              <a:t> </a:t>
            </a:r>
            <a:r>
              <a:rPr lang="en-GB" sz="1550" dirty="0" err="1"/>
              <a:t>korisna</a:t>
            </a:r>
            <a:r>
              <a:rPr lang="en-GB" sz="1550" dirty="0"/>
              <a:t> </a:t>
            </a:r>
            <a:r>
              <a:rPr lang="en-GB" sz="1550" dirty="0" err="1"/>
              <a:t>prilagođavanja</a:t>
            </a:r>
            <a:r>
              <a:rPr lang="en-GB" sz="1550" dirty="0"/>
              <a:t> </a:t>
            </a:r>
            <a:r>
              <a:rPr lang="en-GB" sz="1550" dirty="0" err="1"/>
              <a:t>sistema</a:t>
            </a:r>
            <a:r>
              <a:rPr lang="en-GB" sz="1550" dirty="0"/>
              <a:t> </a:t>
            </a:r>
            <a:r>
              <a:rPr lang="en-GB" sz="1550" dirty="0" err="1"/>
              <a:t>medijacije</a:t>
            </a:r>
            <a:r>
              <a:rPr lang="en-GB" sz="155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53836F-49D3-4C9A-8E2C-57C5495A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62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Zakonodavni i regulatorni okvir (nastavak)</a:t>
            </a:r>
            <a:endParaRPr lang="en-GB" sz="26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Osnažiti sudije da upućuju predmete na medijaciju</a:t>
            </a:r>
            <a:endParaRPr lang="en-GB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144000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b="1" dirty="0"/>
              <a:t>Za </a:t>
            </a:r>
            <a:r>
              <a:rPr lang="en-GB" sz="1600" b="1" dirty="0" err="1"/>
              <a:t>određene</a:t>
            </a:r>
            <a:r>
              <a:rPr lang="en-GB" sz="1600" b="1" dirty="0"/>
              <a:t> </a:t>
            </a:r>
            <a:r>
              <a:rPr lang="en-GB" sz="1600" b="1" dirty="0" err="1"/>
              <a:t>slučajeve</a:t>
            </a:r>
            <a:r>
              <a:rPr lang="en-GB" sz="1600" b="1" dirty="0"/>
              <a:t> </a:t>
            </a:r>
            <a:r>
              <a:rPr lang="en-GB" sz="1600" b="1" dirty="0" err="1"/>
              <a:t>uvesti</a:t>
            </a:r>
            <a:r>
              <a:rPr lang="en-GB" sz="1600" b="1" dirty="0"/>
              <a:t> </a:t>
            </a:r>
            <a:r>
              <a:rPr lang="en-GB" sz="1600" b="1" dirty="0" err="1"/>
              <a:t>obavezno</a:t>
            </a:r>
            <a:r>
              <a:rPr lang="en-GB" sz="1600" b="1" dirty="0"/>
              <a:t> </a:t>
            </a:r>
            <a:r>
              <a:rPr lang="en-GB" sz="1600" b="1" dirty="0" err="1"/>
              <a:t>upućivanje</a:t>
            </a:r>
            <a:r>
              <a:rPr lang="en-GB" sz="1600" b="1" dirty="0"/>
              <a:t> </a:t>
            </a:r>
            <a:r>
              <a:rPr lang="en-GB" sz="1600" b="1" dirty="0" err="1"/>
              <a:t>na</a:t>
            </a:r>
            <a:r>
              <a:rPr lang="en-GB" sz="1600" b="1" dirty="0"/>
              <a:t> </a:t>
            </a:r>
            <a:r>
              <a:rPr lang="en-GB" sz="1600" b="1" dirty="0" err="1"/>
              <a:t>medijaciju</a:t>
            </a:r>
            <a:r>
              <a:rPr lang="en-GB" sz="1600" dirty="0"/>
              <a:t> od </a:t>
            </a:r>
            <a:r>
              <a:rPr lang="en-GB" sz="1600" dirty="0" err="1"/>
              <a:t>strane</a:t>
            </a:r>
            <a:r>
              <a:rPr lang="en-GB" sz="1600" dirty="0"/>
              <a:t> </a:t>
            </a:r>
            <a:r>
              <a:rPr lang="en-GB" sz="1600" dirty="0" err="1"/>
              <a:t>suda</a:t>
            </a:r>
            <a:endParaRPr lang="en-GB" sz="800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Uvesti</a:t>
            </a:r>
            <a:r>
              <a:rPr lang="en-GB" sz="1600" dirty="0"/>
              <a:t> </a:t>
            </a:r>
            <a:r>
              <a:rPr lang="en-GB" sz="1600" b="1" dirty="0" err="1"/>
              <a:t>sudsko</a:t>
            </a:r>
            <a:r>
              <a:rPr lang="en-GB" sz="1600" b="1" dirty="0"/>
              <a:t> </a:t>
            </a:r>
            <a:r>
              <a:rPr lang="en-GB" sz="1600" b="1" dirty="0" err="1"/>
              <a:t>upućivanje</a:t>
            </a:r>
            <a:r>
              <a:rPr lang="en-GB" sz="1600" b="1" dirty="0"/>
              <a:t> </a:t>
            </a:r>
            <a:r>
              <a:rPr lang="en-GB" sz="1600" b="1" dirty="0" err="1"/>
              <a:t>na</a:t>
            </a:r>
            <a:r>
              <a:rPr lang="en-GB" sz="1600" b="1" dirty="0"/>
              <a:t> </a:t>
            </a:r>
            <a:r>
              <a:rPr lang="en-GB" sz="1600" b="1" dirty="0" err="1"/>
              <a:t>osnovu</a:t>
            </a:r>
            <a:r>
              <a:rPr lang="en-GB" sz="1600" b="1" dirty="0"/>
              <a:t> </a:t>
            </a:r>
            <a:r>
              <a:rPr lang="en-GB" sz="1600" b="1" dirty="0" err="1"/>
              <a:t>procene</a:t>
            </a:r>
            <a:r>
              <a:rPr lang="en-GB" sz="1600" b="1" dirty="0"/>
              <a:t> </a:t>
            </a:r>
            <a:r>
              <a:rPr lang="en-GB" sz="1600" b="1" dirty="0" err="1"/>
              <a:t>sudije</a:t>
            </a:r>
            <a:r>
              <a:rPr lang="en-GB" sz="1600" dirty="0"/>
              <a:t>, </a:t>
            </a:r>
            <a:r>
              <a:rPr lang="en-GB" sz="1600" dirty="0" err="1"/>
              <a:t>uzimajući</a:t>
            </a:r>
            <a:r>
              <a:rPr lang="en-GB" sz="1600" dirty="0"/>
              <a:t> u </a:t>
            </a:r>
            <a:r>
              <a:rPr lang="en-GB" sz="1600" dirty="0" err="1"/>
              <a:t>obzir</a:t>
            </a:r>
            <a:r>
              <a:rPr lang="en-GB" sz="1600" dirty="0"/>
              <a:t> </a:t>
            </a:r>
            <a:r>
              <a:rPr lang="en-GB" sz="1600" dirty="0" err="1"/>
              <a:t>sve</a:t>
            </a:r>
            <a:r>
              <a:rPr lang="en-GB" sz="1600" dirty="0"/>
              <a:t> </a:t>
            </a:r>
            <a:r>
              <a:rPr lang="en-GB" sz="1600" dirty="0" err="1"/>
              <a:t>okolnosti</a:t>
            </a:r>
            <a:r>
              <a:rPr lang="en-GB" sz="1600" dirty="0"/>
              <a:t>, a </a:t>
            </a:r>
            <a:r>
              <a:rPr lang="en-GB" sz="1600" dirty="0" err="1"/>
              <a:t>naročito</a:t>
            </a:r>
            <a:r>
              <a:rPr lang="en-GB" sz="1600" dirty="0"/>
              <a:t> </a:t>
            </a:r>
            <a:r>
              <a:rPr lang="en-GB" sz="1600" dirty="0" err="1"/>
              <a:t>interese</a:t>
            </a:r>
            <a:r>
              <a:rPr lang="en-GB" sz="1600" dirty="0"/>
              <a:t> </a:t>
            </a:r>
            <a:r>
              <a:rPr lang="en-GB" sz="1600" dirty="0" err="1"/>
              <a:t>stranaka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trećih</a:t>
            </a:r>
            <a:r>
              <a:rPr lang="en-GB" sz="1600" dirty="0"/>
              <a:t> </a:t>
            </a:r>
            <a:r>
              <a:rPr lang="en-GB" sz="1600" dirty="0" err="1"/>
              <a:t>strana</a:t>
            </a:r>
            <a:r>
              <a:rPr lang="en-GB" sz="1600" dirty="0"/>
              <a:t> </a:t>
            </a:r>
            <a:r>
              <a:rPr lang="en-GB" sz="1600" dirty="0" err="1"/>
              <a:t>povezanih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dirty="0" err="1"/>
              <a:t>njima</a:t>
            </a:r>
            <a:r>
              <a:rPr lang="en-GB" sz="1600" dirty="0"/>
              <a:t>, </a:t>
            </a:r>
            <a:r>
              <a:rPr lang="en-GB" sz="1600" dirty="0" err="1"/>
              <a:t>trajanje</a:t>
            </a:r>
            <a:r>
              <a:rPr lang="en-GB" sz="1600" dirty="0"/>
              <a:t> </a:t>
            </a:r>
            <a:r>
              <a:rPr lang="en-GB" sz="1600" dirty="0" err="1"/>
              <a:t>njihovih</a:t>
            </a:r>
            <a:r>
              <a:rPr lang="en-GB" sz="1600" dirty="0"/>
              <a:t> </a:t>
            </a:r>
            <a:r>
              <a:rPr lang="en-GB" sz="1600" dirty="0" err="1"/>
              <a:t>odnosa</a:t>
            </a:r>
            <a:r>
              <a:rPr lang="en-GB" sz="1600" dirty="0"/>
              <a:t>, </a:t>
            </a:r>
            <a:r>
              <a:rPr lang="en-GB" sz="1600" dirty="0" err="1"/>
              <a:t>te</a:t>
            </a:r>
            <a:r>
              <a:rPr lang="en-GB" sz="1600" dirty="0"/>
              <a:t> </a:t>
            </a:r>
            <a:r>
              <a:rPr lang="en-GB" sz="1600" dirty="0" err="1"/>
              <a:t>nivo</a:t>
            </a:r>
            <a:r>
              <a:rPr lang="en-GB" sz="1600" dirty="0"/>
              <a:t> u </a:t>
            </a:r>
            <a:r>
              <a:rPr lang="en-GB" sz="1600" dirty="0" err="1"/>
              <a:t>kom</a:t>
            </a:r>
            <a:r>
              <a:rPr lang="en-GB" sz="1600" dirty="0"/>
              <a:t> </a:t>
            </a:r>
            <a:r>
              <a:rPr lang="en-GB" sz="1600" dirty="0" err="1"/>
              <a:t>su</a:t>
            </a:r>
            <a:r>
              <a:rPr lang="en-GB" sz="1600" dirty="0"/>
              <a:t> </a:t>
            </a:r>
            <a:r>
              <a:rPr lang="en-GB" sz="1600" dirty="0" err="1"/>
              <a:t>međusobno</a:t>
            </a:r>
            <a:r>
              <a:rPr lang="en-GB" sz="1600" dirty="0"/>
              <a:t> </a:t>
            </a:r>
            <a:r>
              <a:rPr lang="en-GB" sz="1600" dirty="0" err="1"/>
              <a:t>upućeni</a:t>
            </a:r>
            <a:r>
              <a:rPr lang="en-GB" sz="1600" dirty="0"/>
              <a:t> </a:t>
            </a:r>
            <a:r>
              <a:rPr lang="en-GB" sz="1600" dirty="0" err="1"/>
              <a:t>jedni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druge</a:t>
            </a:r>
            <a:r>
              <a:rPr lang="en-GB" sz="800" dirty="0"/>
              <a:t> </a:t>
            </a:r>
            <a:endParaRPr lang="sr-Latn-ME" sz="800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Propisati</a:t>
            </a:r>
            <a:r>
              <a:rPr lang="en-GB" sz="1600" dirty="0"/>
              <a:t> </a:t>
            </a:r>
            <a:r>
              <a:rPr lang="en-GB" sz="1600" b="1" dirty="0" err="1"/>
              <a:t>sankcije</a:t>
            </a:r>
            <a:r>
              <a:rPr lang="en-GB" sz="1600" b="1" dirty="0"/>
              <a:t> za </a:t>
            </a:r>
            <a:r>
              <a:rPr lang="en-GB" sz="1600" b="1" dirty="0" err="1"/>
              <a:t>stranku</a:t>
            </a:r>
            <a:r>
              <a:rPr lang="en-GB" sz="1600" b="1" dirty="0"/>
              <a:t>/e </a:t>
            </a:r>
            <a:r>
              <a:rPr lang="en-GB" sz="1600" dirty="0" err="1"/>
              <a:t>koje</a:t>
            </a:r>
            <a:r>
              <a:rPr lang="en-GB" sz="1600" dirty="0"/>
              <a:t> ne </a:t>
            </a:r>
            <a:r>
              <a:rPr lang="en-GB" sz="1600" dirty="0" err="1"/>
              <a:t>prisustvuju</a:t>
            </a:r>
            <a:r>
              <a:rPr lang="en-GB" sz="1600" dirty="0"/>
              <a:t> </a:t>
            </a:r>
            <a:r>
              <a:rPr lang="en-GB" sz="1600" dirty="0" err="1"/>
              <a:t>sastanku</a:t>
            </a:r>
            <a:r>
              <a:rPr lang="en-GB" sz="1600" dirty="0"/>
              <a:t> </a:t>
            </a:r>
            <a:r>
              <a:rPr lang="en-GB" sz="1600" dirty="0" err="1"/>
              <a:t>radi</a:t>
            </a:r>
            <a:r>
              <a:rPr lang="en-GB" sz="1600" dirty="0"/>
              <a:t> </a:t>
            </a:r>
            <a:r>
              <a:rPr lang="en-GB" sz="1600" dirty="0" err="1"/>
              <a:t>pokušaja</a:t>
            </a:r>
            <a:r>
              <a:rPr lang="en-GB" sz="1600" dirty="0"/>
              <a:t> </a:t>
            </a:r>
            <a:r>
              <a:rPr lang="en-GB" sz="1600" dirty="0" err="1"/>
              <a:t>medijacije</a:t>
            </a:r>
            <a:r>
              <a:rPr lang="en-GB" sz="1600" dirty="0"/>
              <a:t>/</a:t>
            </a:r>
            <a:r>
              <a:rPr lang="en-GB" sz="1600" dirty="0" err="1"/>
              <a:t>mirenja</a:t>
            </a:r>
            <a:r>
              <a:rPr lang="en-GB" sz="1600" dirty="0"/>
              <a:t>, </a:t>
            </a:r>
            <a:r>
              <a:rPr lang="en-GB" sz="1600" dirty="0" err="1"/>
              <a:t>bilo</a:t>
            </a:r>
            <a:r>
              <a:rPr lang="en-GB" sz="1600" dirty="0"/>
              <a:t> </a:t>
            </a:r>
            <a:r>
              <a:rPr lang="en-GB" sz="1600" dirty="0" err="1"/>
              <a:t>kao</a:t>
            </a:r>
            <a:r>
              <a:rPr lang="en-GB" sz="1600" dirty="0"/>
              <a:t> </a:t>
            </a:r>
            <a:r>
              <a:rPr lang="en-GB" sz="1600" dirty="0" err="1"/>
              <a:t>rezultat</a:t>
            </a:r>
            <a:r>
              <a:rPr lang="en-GB" sz="1600" dirty="0"/>
              <a:t> </a:t>
            </a:r>
            <a:r>
              <a:rPr lang="en-GB" sz="1600" dirty="0" err="1"/>
              <a:t>obaveznog</a:t>
            </a:r>
            <a:r>
              <a:rPr lang="en-GB" sz="1600" dirty="0"/>
              <a:t> </a:t>
            </a:r>
            <a:r>
              <a:rPr lang="en-GB" sz="1600" dirty="0" err="1"/>
              <a:t>ili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proceni</a:t>
            </a:r>
            <a:r>
              <a:rPr lang="en-GB" sz="1600" dirty="0"/>
              <a:t> </a:t>
            </a:r>
            <a:r>
              <a:rPr lang="en-GB" sz="1600" dirty="0" err="1"/>
              <a:t>zasnovanog</a:t>
            </a:r>
            <a:r>
              <a:rPr lang="en-GB" sz="1600" dirty="0"/>
              <a:t> </a:t>
            </a:r>
            <a:r>
              <a:rPr lang="en-GB" sz="1600" dirty="0" err="1"/>
              <a:t>upućivanja</a:t>
            </a:r>
            <a:r>
              <a:rPr lang="en-GB" sz="1600" dirty="0"/>
              <a:t> – da </a:t>
            </a:r>
            <a:r>
              <a:rPr lang="en-GB" sz="1600" dirty="0" err="1"/>
              <a:t>gube</a:t>
            </a:r>
            <a:r>
              <a:rPr lang="en-GB" sz="1600" dirty="0"/>
              <a:t> </a:t>
            </a:r>
            <a:r>
              <a:rPr lang="en-GB" sz="1600" dirty="0" err="1"/>
              <a:t>pravo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nadoknadu</a:t>
            </a:r>
            <a:r>
              <a:rPr lang="en-GB" sz="1600" dirty="0"/>
              <a:t> </a:t>
            </a:r>
            <a:r>
              <a:rPr lang="en-GB" sz="1600" dirty="0" err="1"/>
              <a:t>daljnjih</a:t>
            </a:r>
            <a:r>
              <a:rPr lang="en-GB" sz="1600" dirty="0"/>
              <a:t> </a:t>
            </a:r>
            <a:r>
              <a:rPr lang="en-GB" sz="1600" dirty="0" err="1"/>
              <a:t>troškova</a:t>
            </a:r>
            <a:r>
              <a:rPr lang="en-GB" sz="1600" dirty="0"/>
              <a:t> </a:t>
            </a:r>
            <a:r>
              <a:rPr lang="en-GB" sz="1600" dirty="0" err="1"/>
              <a:t>postupka</a:t>
            </a:r>
            <a:r>
              <a:rPr lang="en-GB" sz="1600" dirty="0"/>
              <a:t> pred </a:t>
            </a:r>
            <a:r>
              <a:rPr lang="en-GB" sz="1600" dirty="0" err="1"/>
              <a:t>sudom</a:t>
            </a:r>
            <a:r>
              <a:rPr lang="en-GB" sz="1600" dirty="0"/>
              <a:t> (</a:t>
            </a:r>
            <a:r>
              <a:rPr lang="en-GB" sz="1600" dirty="0" err="1"/>
              <a:t>smatrati</a:t>
            </a:r>
            <a:r>
              <a:rPr lang="en-GB" sz="1600" dirty="0"/>
              <a:t> </a:t>
            </a:r>
            <a:r>
              <a:rPr lang="en-GB" sz="1600" dirty="0" err="1"/>
              <a:t>ove</a:t>
            </a:r>
            <a:r>
              <a:rPr lang="en-GB" sz="1600" dirty="0"/>
              <a:t> </a:t>
            </a:r>
            <a:r>
              <a:rPr lang="en-GB" sz="1600" dirty="0" err="1"/>
              <a:t>stranke</a:t>
            </a:r>
            <a:r>
              <a:rPr lang="en-GB" sz="1600" dirty="0"/>
              <a:t> </a:t>
            </a:r>
            <a:r>
              <a:rPr lang="en-GB" sz="1600" dirty="0" err="1"/>
              <a:t>odgovornim</a:t>
            </a:r>
            <a:r>
              <a:rPr lang="en-GB" sz="1600" dirty="0"/>
              <a:t> za </a:t>
            </a:r>
            <a:r>
              <a:rPr lang="en-GB" sz="1600" dirty="0" err="1"/>
              <a:t>troškove</a:t>
            </a:r>
            <a:r>
              <a:rPr lang="en-GB" sz="1600" dirty="0"/>
              <a:t> </a:t>
            </a:r>
            <a:r>
              <a:rPr lang="en-GB" sz="1600" dirty="0" err="1"/>
              <a:t>parnice</a:t>
            </a:r>
            <a:r>
              <a:rPr lang="en-GB" sz="1600" dirty="0"/>
              <a:t> </a:t>
            </a:r>
            <a:r>
              <a:rPr lang="en-GB" sz="1600" dirty="0" err="1"/>
              <a:t>čak</a:t>
            </a:r>
            <a:r>
              <a:rPr lang="en-GB" sz="1600" dirty="0"/>
              <a:t> </a:t>
            </a:r>
            <a:r>
              <a:rPr lang="en-GB" sz="1600" dirty="0" err="1"/>
              <a:t>iako</a:t>
            </a:r>
            <a:r>
              <a:rPr lang="en-GB" sz="1600" dirty="0"/>
              <a:t> u </a:t>
            </a:r>
            <a:r>
              <a:rPr lang="en-GB" sz="1600" dirty="0" err="1"/>
              <a:t>kasnijem</a:t>
            </a:r>
            <a:r>
              <a:rPr lang="en-GB" sz="1600" dirty="0"/>
              <a:t> </a:t>
            </a:r>
            <a:r>
              <a:rPr lang="en-GB" sz="1600" dirty="0" err="1"/>
              <a:t>toku</a:t>
            </a:r>
            <a:r>
              <a:rPr lang="en-GB" sz="1600" dirty="0"/>
              <a:t> </a:t>
            </a:r>
            <a:r>
              <a:rPr lang="en-GB" sz="1600" dirty="0" err="1"/>
              <a:t>dobiju</a:t>
            </a:r>
            <a:r>
              <a:rPr lang="en-GB" sz="1600" dirty="0"/>
              <a:t> taj </a:t>
            </a:r>
            <a:r>
              <a:rPr lang="en-GB" sz="1600" dirty="0" err="1"/>
              <a:t>postupak</a:t>
            </a:r>
            <a:endParaRPr lang="sr-Latn-ME" sz="1600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Zahtevati</a:t>
            </a:r>
            <a:r>
              <a:rPr lang="en-GB" sz="1600" dirty="0"/>
              <a:t> od </a:t>
            </a:r>
            <a:r>
              <a:rPr lang="en-GB" sz="1600" dirty="0" err="1"/>
              <a:t>stranaka</a:t>
            </a:r>
            <a:r>
              <a:rPr lang="en-GB" sz="1600" dirty="0"/>
              <a:t> </a:t>
            </a:r>
            <a:r>
              <a:rPr lang="en-GB" sz="1600" b="1" dirty="0" err="1"/>
              <a:t>koje</a:t>
            </a:r>
            <a:r>
              <a:rPr lang="en-GB" sz="1600" b="1" dirty="0"/>
              <a:t> </a:t>
            </a:r>
            <a:r>
              <a:rPr lang="en-GB" sz="1600" b="1" dirty="0" err="1"/>
              <a:t>odbiju</a:t>
            </a:r>
            <a:r>
              <a:rPr lang="en-GB" sz="1600" b="1" dirty="0"/>
              <a:t> </a:t>
            </a:r>
            <a:r>
              <a:rPr lang="en-GB" sz="1600" dirty="0" err="1"/>
              <a:t>učešće</a:t>
            </a:r>
            <a:r>
              <a:rPr lang="en-GB" sz="1600" dirty="0"/>
              <a:t> u </a:t>
            </a:r>
            <a:r>
              <a:rPr lang="en-GB" sz="1600" dirty="0" err="1"/>
              <a:t>medijaciji</a:t>
            </a:r>
            <a:r>
              <a:rPr lang="en-GB" sz="1600" dirty="0"/>
              <a:t> </a:t>
            </a:r>
            <a:r>
              <a:rPr lang="en-GB" sz="1600" b="1" dirty="0"/>
              <a:t>da </a:t>
            </a:r>
            <a:r>
              <a:rPr lang="en-GB" sz="1600" b="1" dirty="0" err="1"/>
              <a:t>obrazlože</a:t>
            </a:r>
            <a:r>
              <a:rPr lang="en-GB" sz="1600" b="1" dirty="0"/>
              <a:t> </a:t>
            </a:r>
            <a:r>
              <a:rPr lang="en-GB" sz="1600" b="1" dirty="0" err="1"/>
              <a:t>takvu</a:t>
            </a:r>
            <a:r>
              <a:rPr lang="en-GB" sz="1600" b="1" dirty="0"/>
              <a:t> </a:t>
            </a:r>
            <a:r>
              <a:rPr lang="en-GB" sz="1600" b="1" dirty="0" err="1"/>
              <a:t>odluku</a:t>
            </a:r>
            <a:r>
              <a:rPr lang="en-GB" sz="800" b="1" dirty="0"/>
              <a:t> </a:t>
            </a:r>
            <a:endParaRPr lang="sr-Latn-ME" sz="800" b="1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Pomenuto</a:t>
            </a:r>
            <a:r>
              <a:rPr lang="en-GB" sz="1600" dirty="0"/>
              <a:t> </a:t>
            </a:r>
            <a:r>
              <a:rPr lang="en-GB" sz="1600" dirty="0" err="1"/>
              <a:t>ovlašćenje</a:t>
            </a:r>
            <a:r>
              <a:rPr lang="en-GB" sz="1600" dirty="0"/>
              <a:t> </a:t>
            </a:r>
            <a:r>
              <a:rPr lang="en-GB" sz="1600" dirty="0" err="1"/>
              <a:t>sudija</a:t>
            </a:r>
            <a:r>
              <a:rPr lang="en-GB" sz="1600" dirty="0"/>
              <a:t> da </a:t>
            </a:r>
            <a:r>
              <a:rPr lang="en-GB" sz="1600" dirty="0" err="1"/>
              <a:t>narede</a:t>
            </a:r>
            <a:r>
              <a:rPr lang="en-GB" sz="1600" dirty="0"/>
              <a:t> </a:t>
            </a:r>
            <a:r>
              <a:rPr lang="en-GB" sz="1600" dirty="0" err="1"/>
              <a:t>strankama</a:t>
            </a:r>
            <a:r>
              <a:rPr lang="en-GB" sz="1600" dirty="0"/>
              <a:t> u </a:t>
            </a:r>
            <a:r>
              <a:rPr lang="en-GB" sz="1600" dirty="0" err="1"/>
              <a:t>parničnom</a:t>
            </a:r>
            <a:r>
              <a:rPr lang="en-GB" sz="1600" dirty="0"/>
              <a:t> </a:t>
            </a:r>
            <a:r>
              <a:rPr lang="en-GB" sz="1600" dirty="0" err="1"/>
              <a:t>postupku</a:t>
            </a:r>
            <a:r>
              <a:rPr lang="en-GB" sz="1600" dirty="0"/>
              <a:t> da </a:t>
            </a:r>
            <a:r>
              <a:rPr lang="en-GB" sz="1600" dirty="0" err="1"/>
              <a:t>pokušaju</a:t>
            </a:r>
            <a:r>
              <a:rPr lang="en-GB" sz="1600" dirty="0"/>
              <a:t> </a:t>
            </a:r>
            <a:r>
              <a:rPr lang="en-GB" sz="1600" dirty="0" err="1"/>
              <a:t>rešiti</a:t>
            </a:r>
            <a:r>
              <a:rPr lang="en-GB" sz="1600" dirty="0"/>
              <a:t> </a:t>
            </a:r>
            <a:r>
              <a:rPr lang="en-GB" sz="1600" dirty="0" err="1"/>
              <a:t>spor</a:t>
            </a:r>
            <a:r>
              <a:rPr lang="en-GB" sz="1600" dirty="0"/>
              <a:t> </a:t>
            </a:r>
            <a:r>
              <a:rPr lang="en-GB" sz="1600" dirty="0" err="1"/>
              <a:t>medijacijom</a:t>
            </a:r>
            <a:r>
              <a:rPr lang="en-GB" sz="1600" dirty="0"/>
              <a:t>, </a:t>
            </a:r>
            <a:r>
              <a:rPr lang="en-GB" sz="1600" dirty="0" err="1"/>
              <a:t>uz</a:t>
            </a:r>
            <a:r>
              <a:rPr lang="en-GB" sz="1600" dirty="0"/>
              <a:t> </a:t>
            </a:r>
            <a:r>
              <a:rPr lang="en-GB" sz="1600" dirty="0" err="1"/>
              <a:t>omogućavanje</a:t>
            </a:r>
            <a:r>
              <a:rPr lang="en-GB" sz="1600" dirty="0"/>
              <a:t> </a:t>
            </a:r>
            <a:r>
              <a:rPr lang="en-GB" sz="1600" dirty="0" err="1"/>
              <a:t>strankama</a:t>
            </a:r>
            <a:r>
              <a:rPr lang="en-GB" sz="1600" dirty="0"/>
              <a:t> da od toga </a:t>
            </a:r>
            <a:r>
              <a:rPr lang="en-GB" sz="1600" dirty="0" err="1"/>
              <a:t>odustanu</a:t>
            </a:r>
            <a:r>
              <a:rPr lang="en-GB" sz="1600" dirty="0"/>
              <a:t>, </a:t>
            </a:r>
            <a:r>
              <a:rPr lang="en-GB" sz="1600" dirty="0" err="1"/>
              <a:t>treba</a:t>
            </a:r>
            <a:r>
              <a:rPr lang="en-GB" sz="1600" dirty="0"/>
              <a:t> </a:t>
            </a:r>
            <a:r>
              <a:rPr lang="en-GB" sz="1600" b="1" dirty="0"/>
              <a:t>da </a:t>
            </a:r>
            <a:r>
              <a:rPr lang="en-GB" sz="1600" b="1" dirty="0" err="1"/>
              <a:t>bude</a:t>
            </a:r>
            <a:r>
              <a:rPr lang="en-GB" sz="1600" b="1" dirty="0"/>
              <a:t> </a:t>
            </a:r>
            <a:r>
              <a:rPr lang="en-GB" sz="1600" b="1" dirty="0" err="1"/>
              <a:t>besplatno</a:t>
            </a:r>
            <a:r>
              <a:rPr lang="en-GB" sz="1600" b="1" dirty="0"/>
              <a:t> </a:t>
            </a:r>
            <a:r>
              <a:rPr lang="en-GB" sz="1600" b="1" dirty="0" err="1"/>
              <a:t>ili</a:t>
            </a:r>
            <a:r>
              <a:rPr lang="en-GB" sz="1600" b="1" dirty="0"/>
              <a:t> o </a:t>
            </a:r>
            <a:r>
              <a:rPr lang="en-GB" sz="1600" b="1" dirty="0" err="1"/>
              <a:t>malom</a:t>
            </a:r>
            <a:r>
              <a:rPr lang="en-GB" sz="1600" b="1" dirty="0"/>
              <a:t> </a:t>
            </a:r>
            <a:r>
              <a:rPr lang="en-GB" sz="1600" b="1" dirty="0" err="1"/>
              <a:t>trošku</a:t>
            </a:r>
            <a:r>
              <a:rPr lang="en-GB" sz="1600" b="1" dirty="0"/>
              <a:t> </a:t>
            </a:r>
            <a:r>
              <a:rPr lang="en-GB" sz="1600" b="1" dirty="0" err="1"/>
              <a:t>na</a:t>
            </a:r>
            <a:r>
              <a:rPr lang="en-GB" sz="1600" b="1" dirty="0"/>
              <a:t> </a:t>
            </a:r>
            <a:r>
              <a:rPr lang="en-GB" sz="1600" b="1" dirty="0" err="1"/>
              <a:t>prvom</a:t>
            </a:r>
            <a:r>
              <a:rPr lang="en-GB" sz="1600" b="1" dirty="0"/>
              <a:t> </a:t>
            </a:r>
            <a:r>
              <a:rPr lang="en-GB" sz="1600" b="1" dirty="0" err="1"/>
              <a:t>sastanku</a:t>
            </a:r>
            <a:endParaRPr lang="sr-Latn-ME" sz="1600" b="1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Zahtevati</a:t>
            </a:r>
            <a:r>
              <a:rPr lang="en-GB" sz="1600" dirty="0"/>
              <a:t> od </a:t>
            </a:r>
            <a:r>
              <a:rPr lang="en-GB" sz="1600" dirty="0" err="1"/>
              <a:t>sudija</a:t>
            </a:r>
            <a:r>
              <a:rPr lang="en-GB" sz="1600" dirty="0"/>
              <a:t> da </a:t>
            </a:r>
            <a:r>
              <a:rPr lang="en-GB" sz="1600" dirty="0" err="1"/>
              <a:t>navedu</a:t>
            </a:r>
            <a:r>
              <a:rPr lang="en-GB" sz="1600" dirty="0"/>
              <a:t> </a:t>
            </a:r>
            <a:r>
              <a:rPr lang="en-GB" sz="1600" b="1" dirty="0" err="1"/>
              <a:t>zašto</a:t>
            </a:r>
            <a:r>
              <a:rPr lang="en-GB" sz="1600" b="1" dirty="0"/>
              <a:t> </a:t>
            </a:r>
            <a:r>
              <a:rPr lang="en-GB" sz="1600" b="1" dirty="0" err="1"/>
              <a:t>nisu</a:t>
            </a:r>
            <a:r>
              <a:rPr lang="en-GB" sz="1600" b="1" dirty="0"/>
              <a:t> </a:t>
            </a:r>
            <a:r>
              <a:rPr lang="en-GB" sz="1600" b="1" dirty="0" err="1"/>
              <a:t>predmet</a:t>
            </a:r>
            <a:r>
              <a:rPr lang="en-GB" sz="1600" b="1" dirty="0"/>
              <a:t> </a:t>
            </a:r>
            <a:r>
              <a:rPr lang="en-GB" sz="1600" b="1" dirty="0" err="1"/>
              <a:t>uputili</a:t>
            </a:r>
            <a:r>
              <a:rPr lang="en-GB" sz="1600" b="1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medijaciju</a:t>
            </a:r>
            <a:r>
              <a:rPr lang="en-GB" sz="1600" dirty="0"/>
              <a:t> (</a:t>
            </a:r>
            <a:r>
              <a:rPr lang="en-GB" sz="1600" dirty="0" err="1"/>
              <a:t>izmene</a:t>
            </a:r>
            <a:r>
              <a:rPr lang="en-GB" sz="1600" dirty="0"/>
              <a:t> </a:t>
            </a:r>
            <a:r>
              <a:rPr lang="en-GB" sz="1600" dirty="0" err="1"/>
              <a:t>Zakona</a:t>
            </a:r>
            <a:r>
              <a:rPr lang="en-GB" sz="1600" dirty="0"/>
              <a:t> o </a:t>
            </a:r>
            <a:r>
              <a:rPr lang="en-GB" sz="1600" dirty="0" err="1"/>
              <a:t>parničnom</a:t>
            </a:r>
            <a:r>
              <a:rPr lang="en-GB" sz="1600" dirty="0"/>
              <a:t> </a:t>
            </a:r>
            <a:r>
              <a:rPr lang="en-GB" sz="1600" dirty="0" err="1"/>
              <a:t>postupku</a:t>
            </a:r>
            <a:r>
              <a:rPr lang="en-GB" sz="1600" dirty="0"/>
              <a:t>, </a:t>
            </a:r>
            <a:r>
              <a:rPr lang="en-GB" sz="1600" dirty="0" err="1"/>
              <a:t>Sudskog</a:t>
            </a:r>
            <a:r>
              <a:rPr lang="en-GB" sz="1600" dirty="0"/>
              <a:t> </a:t>
            </a:r>
            <a:r>
              <a:rPr lang="en-GB" sz="1600" dirty="0" err="1"/>
              <a:t>poslovnika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podzakonskih</a:t>
            </a:r>
            <a:r>
              <a:rPr lang="en-GB" sz="1600" dirty="0"/>
              <a:t> </a:t>
            </a:r>
            <a:r>
              <a:rPr lang="en-GB" sz="1600" dirty="0" err="1"/>
              <a:t>akata</a:t>
            </a:r>
            <a:r>
              <a:rPr lang="en-GB" sz="1600" dirty="0"/>
              <a:t> </a:t>
            </a:r>
            <a:r>
              <a:rPr lang="en-GB" sz="1600" dirty="0" err="1"/>
              <a:t>Visokog</a:t>
            </a:r>
            <a:r>
              <a:rPr lang="en-GB" sz="1600" dirty="0"/>
              <a:t> </a:t>
            </a:r>
            <a:r>
              <a:rPr lang="en-GB" sz="1600" dirty="0" err="1"/>
              <a:t>saveta</a:t>
            </a:r>
            <a:r>
              <a:rPr lang="en-GB" sz="1600" dirty="0"/>
              <a:t> </a:t>
            </a:r>
            <a:r>
              <a:rPr lang="en-GB" sz="1600" dirty="0" err="1"/>
              <a:t>sudstva</a:t>
            </a:r>
            <a:r>
              <a:rPr lang="en-GB" sz="1600" dirty="0"/>
              <a:t>). </a:t>
            </a:r>
            <a:endParaRPr lang="sr-Latn-ME" sz="1600" dirty="0"/>
          </a:p>
          <a:p>
            <a:pPr marL="404813" lvl="1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Omogućiti</a:t>
            </a:r>
            <a:r>
              <a:rPr lang="en-GB" sz="1600" dirty="0"/>
              <a:t> </a:t>
            </a:r>
            <a:r>
              <a:rPr lang="en-GB" sz="1600" b="1" dirty="0" err="1"/>
              <a:t>izricanje</a:t>
            </a:r>
            <a:r>
              <a:rPr lang="en-GB" sz="1600" b="1" dirty="0"/>
              <a:t> </a:t>
            </a:r>
            <a:r>
              <a:rPr lang="en-GB" sz="1600" b="1" dirty="0" err="1"/>
              <a:t>sankcija</a:t>
            </a:r>
            <a:r>
              <a:rPr lang="en-GB" sz="1600" b="1" dirty="0"/>
              <a:t> </a:t>
            </a:r>
            <a:r>
              <a:rPr lang="en-GB" sz="1600" dirty="0"/>
              <a:t>u </a:t>
            </a:r>
            <a:r>
              <a:rPr lang="en-GB" sz="1600" dirty="0" err="1"/>
              <a:t>slučaju</a:t>
            </a:r>
            <a:r>
              <a:rPr lang="en-GB" sz="1600" dirty="0"/>
              <a:t> da </a:t>
            </a:r>
            <a:r>
              <a:rPr lang="en-GB" sz="1600" dirty="0" err="1"/>
              <a:t>stranke</a:t>
            </a:r>
            <a:r>
              <a:rPr lang="en-GB" sz="1600" dirty="0"/>
              <a:t> </a:t>
            </a:r>
            <a:r>
              <a:rPr lang="en-GB" sz="1600" dirty="0" err="1"/>
              <a:t>odbiju</a:t>
            </a:r>
            <a:r>
              <a:rPr lang="en-GB" sz="1600" dirty="0"/>
              <a:t> da </a:t>
            </a:r>
            <a:r>
              <a:rPr lang="en-GB" sz="1600" dirty="0" err="1"/>
              <a:t>prisustvuju</a:t>
            </a:r>
            <a:r>
              <a:rPr lang="en-GB" sz="1600" dirty="0"/>
              <a:t> </a:t>
            </a:r>
            <a:r>
              <a:rPr lang="en-GB" sz="1600" dirty="0" err="1"/>
              <a:t>postupku</a:t>
            </a:r>
            <a:r>
              <a:rPr lang="en-GB" sz="1600" dirty="0"/>
              <a:t> </a:t>
            </a:r>
            <a:r>
              <a:rPr lang="en-GB" sz="1600" dirty="0" err="1"/>
              <a:t>medijacije</a:t>
            </a:r>
            <a:r>
              <a:rPr lang="en-GB" sz="1600" dirty="0"/>
              <a:t> (</a:t>
            </a:r>
            <a:r>
              <a:rPr lang="en-GB" sz="1600" dirty="0" err="1"/>
              <a:t>bilo</a:t>
            </a:r>
            <a:r>
              <a:rPr lang="en-GB" sz="1600" dirty="0"/>
              <a:t> da je </a:t>
            </a:r>
            <a:r>
              <a:rPr lang="en-GB" sz="1600" dirty="0" err="1"/>
              <a:t>sud</a:t>
            </a:r>
            <a:r>
              <a:rPr lang="en-GB" sz="1600" dirty="0"/>
              <a:t> </a:t>
            </a:r>
            <a:r>
              <a:rPr lang="en-GB" sz="1600" dirty="0" err="1"/>
              <a:t>uputio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njega</a:t>
            </a:r>
            <a:r>
              <a:rPr lang="en-GB" sz="1600" dirty="0"/>
              <a:t> </a:t>
            </a:r>
            <a:r>
              <a:rPr lang="en-GB" sz="1600" dirty="0" err="1"/>
              <a:t>ili</a:t>
            </a:r>
            <a:r>
              <a:rPr lang="en-GB" sz="1600" dirty="0"/>
              <a:t> da se </a:t>
            </a:r>
            <a:r>
              <a:rPr lang="en-GB" sz="1600" dirty="0" err="1"/>
              <a:t>radi</a:t>
            </a:r>
            <a:r>
              <a:rPr lang="en-GB" sz="1600" dirty="0"/>
              <a:t> o </a:t>
            </a:r>
            <a:r>
              <a:rPr lang="en-GB" sz="1600" dirty="0" err="1"/>
              <a:t>obaveznoj</a:t>
            </a:r>
            <a:r>
              <a:rPr lang="en-GB" sz="1600" dirty="0"/>
              <a:t> </a:t>
            </a:r>
            <a:r>
              <a:rPr lang="en-GB" sz="1600" dirty="0" err="1"/>
              <a:t>medijaciji</a:t>
            </a:r>
            <a:r>
              <a:rPr lang="en-GB" sz="1600" dirty="0"/>
              <a:t>), </a:t>
            </a:r>
            <a:r>
              <a:rPr lang="en-GB" sz="1600" dirty="0" err="1"/>
              <a:t>recimo</a:t>
            </a:r>
            <a:r>
              <a:rPr lang="en-GB" sz="1600" dirty="0"/>
              <a:t> </a:t>
            </a:r>
            <a:r>
              <a:rPr lang="en-GB" sz="1600" dirty="0" err="1"/>
              <a:t>tako</a:t>
            </a:r>
            <a:r>
              <a:rPr lang="en-GB" sz="1600" dirty="0"/>
              <a:t> </a:t>
            </a:r>
            <a:r>
              <a:rPr lang="en-GB" sz="1600" dirty="0" err="1"/>
              <a:t>što</a:t>
            </a:r>
            <a:r>
              <a:rPr lang="en-GB" sz="1600" dirty="0"/>
              <a:t> </a:t>
            </a:r>
            <a:r>
              <a:rPr lang="en-GB" sz="1600" dirty="0" err="1"/>
              <a:t>će</a:t>
            </a:r>
            <a:r>
              <a:rPr lang="en-GB" sz="1600" dirty="0"/>
              <a:t> se od </a:t>
            </a:r>
            <a:r>
              <a:rPr lang="en-GB" sz="1600" dirty="0" err="1"/>
              <a:t>stranaka</a:t>
            </a:r>
            <a:r>
              <a:rPr lang="en-GB" sz="1600" dirty="0"/>
              <a:t> </a:t>
            </a:r>
            <a:r>
              <a:rPr lang="en-GB" sz="1600" dirty="0" err="1"/>
              <a:t>koje</a:t>
            </a:r>
            <a:r>
              <a:rPr lang="en-GB" sz="1600" dirty="0"/>
              <a:t> </a:t>
            </a:r>
            <a:r>
              <a:rPr lang="en-GB" sz="1600" dirty="0" err="1"/>
              <a:t>su</a:t>
            </a:r>
            <a:r>
              <a:rPr lang="en-GB" sz="1600" dirty="0"/>
              <a:t> to </a:t>
            </a:r>
            <a:r>
              <a:rPr lang="en-GB" sz="1600" dirty="0" err="1"/>
              <a:t>odbile</a:t>
            </a:r>
            <a:r>
              <a:rPr lang="en-GB" sz="1600" dirty="0"/>
              <a:t> </a:t>
            </a:r>
            <a:r>
              <a:rPr lang="en-GB" sz="1600" dirty="0" err="1"/>
              <a:t>zahtevati</a:t>
            </a:r>
            <a:r>
              <a:rPr lang="en-GB" sz="1600" dirty="0"/>
              <a:t> da plate </a:t>
            </a:r>
            <a:r>
              <a:rPr lang="en-GB" sz="1600" dirty="0" err="1"/>
              <a:t>parnične</a:t>
            </a:r>
            <a:r>
              <a:rPr lang="en-GB" sz="1600" dirty="0"/>
              <a:t> </a:t>
            </a:r>
            <a:r>
              <a:rPr lang="en-GB" sz="1600" dirty="0" err="1"/>
              <a:t>troškove</a:t>
            </a:r>
            <a:r>
              <a:rPr lang="en-GB" sz="1600" dirty="0"/>
              <a:t> </a:t>
            </a:r>
            <a:r>
              <a:rPr lang="en-GB" sz="1600" dirty="0" err="1"/>
              <a:t>čak</a:t>
            </a:r>
            <a:r>
              <a:rPr lang="en-GB" sz="1600" dirty="0"/>
              <a:t> </a:t>
            </a:r>
            <a:r>
              <a:rPr lang="en-GB" sz="1600" dirty="0" err="1"/>
              <a:t>iako</a:t>
            </a:r>
            <a:r>
              <a:rPr lang="en-GB" sz="1600" dirty="0"/>
              <a:t> </a:t>
            </a:r>
            <a:r>
              <a:rPr lang="en-GB" sz="1600" dirty="0" err="1"/>
              <a:t>kasnije</a:t>
            </a:r>
            <a:r>
              <a:rPr lang="en-GB" sz="1600" dirty="0"/>
              <a:t> taj </a:t>
            </a:r>
            <a:r>
              <a:rPr lang="en-GB" sz="1600" dirty="0" err="1"/>
              <a:t>postupak</a:t>
            </a:r>
            <a:r>
              <a:rPr lang="en-GB" sz="1600" dirty="0"/>
              <a:t> </a:t>
            </a:r>
            <a:r>
              <a:rPr lang="en-GB" sz="1600" dirty="0" err="1"/>
              <a:t>dobiju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sudu</a:t>
            </a:r>
            <a:r>
              <a:rPr lang="en-GB" sz="1600" dirty="0"/>
              <a:t>. (</a:t>
            </a:r>
            <a:r>
              <a:rPr lang="en-GB" sz="1600" dirty="0" err="1"/>
              <a:t>Ovde</a:t>
            </a:r>
            <a:r>
              <a:rPr lang="en-GB" sz="1600" dirty="0"/>
              <a:t> </a:t>
            </a:r>
            <a:r>
              <a:rPr lang="en-GB" sz="1600" dirty="0" err="1"/>
              <a:t>treba</a:t>
            </a:r>
            <a:r>
              <a:rPr lang="en-GB" sz="1600" dirty="0"/>
              <a:t> </a:t>
            </a:r>
            <a:r>
              <a:rPr lang="en-GB" sz="1600" b="1" dirty="0" err="1"/>
              <a:t>napraviti</a:t>
            </a:r>
            <a:r>
              <a:rPr lang="en-GB" sz="1600" b="1" dirty="0"/>
              <a:t> </a:t>
            </a:r>
            <a:r>
              <a:rPr lang="en-GB" sz="1600" b="1" dirty="0" err="1"/>
              <a:t>razliku</a:t>
            </a:r>
            <a:r>
              <a:rPr lang="en-GB" sz="1600" b="1" dirty="0"/>
              <a:t> </a:t>
            </a:r>
            <a:r>
              <a:rPr lang="en-GB" sz="1600" dirty="0"/>
              <a:t>u </a:t>
            </a:r>
            <a:r>
              <a:rPr lang="en-GB" sz="1600" dirty="0" err="1"/>
              <a:t>odnosu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 </a:t>
            </a:r>
            <a:r>
              <a:rPr lang="en-GB" sz="1600" dirty="0" err="1"/>
              <a:t>neprisustvovanje</a:t>
            </a:r>
            <a:r>
              <a:rPr lang="en-GB" sz="1600" dirty="0"/>
              <a:t> </a:t>
            </a:r>
            <a:r>
              <a:rPr lang="en-GB" sz="1600" dirty="0" err="1"/>
              <a:t>svih</a:t>
            </a:r>
            <a:r>
              <a:rPr lang="en-GB" sz="1600" dirty="0"/>
              <a:t> </a:t>
            </a:r>
            <a:r>
              <a:rPr lang="en-GB" sz="1600" dirty="0" err="1"/>
              <a:t>stranaka</a:t>
            </a:r>
            <a:r>
              <a:rPr lang="en-GB" sz="1600" dirty="0"/>
              <a:t> </a:t>
            </a:r>
            <a:r>
              <a:rPr lang="en-GB" sz="1600" dirty="0" err="1"/>
              <a:t>obaveznoj</a:t>
            </a:r>
            <a:r>
              <a:rPr lang="en-GB" sz="1600" dirty="0"/>
              <a:t> </a:t>
            </a:r>
            <a:r>
              <a:rPr lang="en-GB" sz="1600" dirty="0" err="1"/>
              <a:t>medijaciji</a:t>
            </a:r>
            <a:r>
              <a:rPr lang="en-GB" sz="1600" dirty="0"/>
              <a:t> </a:t>
            </a:r>
            <a:r>
              <a:rPr lang="en-GB" sz="1600" dirty="0" err="1"/>
              <a:t>ako</a:t>
            </a:r>
            <a:r>
              <a:rPr lang="en-GB" sz="1600" dirty="0"/>
              <a:t> je </a:t>
            </a:r>
            <a:r>
              <a:rPr lang="en-GB" sz="1600" dirty="0" err="1"/>
              <a:t>propisana</a:t>
            </a:r>
            <a:r>
              <a:rPr lang="en-GB" sz="1600" dirty="0"/>
              <a:t> </a:t>
            </a:r>
            <a:r>
              <a:rPr lang="en-GB" sz="1600" dirty="0" err="1"/>
              <a:t>zakonom</a:t>
            </a:r>
            <a:r>
              <a:rPr lang="en-GB" sz="1600" dirty="0"/>
              <a:t>, </a:t>
            </a:r>
            <a:r>
              <a:rPr lang="en-GB" sz="1600" dirty="0" err="1"/>
              <a:t>pogledati</a:t>
            </a:r>
            <a:r>
              <a:rPr lang="en-GB" sz="1600" dirty="0"/>
              <a:t> </a:t>
            </a:r>
            <a:r>
              <a:rPr lang="en-GB" sz="1600" dirty="0" err="1"/>
              <a:t>prethodni</a:t>
            </a:r>
            <a:r>
              <a:rPr lang="en-GB" sz="1600" dirty="0"/>
              <a:t> </a:t>
            </a:r>
            <a:r>
              <a:rPr lang="en-GB" sz="1600" dirty="0" err="1"/>
              <a:t>odeljak</a:t>
            </a:r>
            <a:r>
              <a:rPr lang="en-GB" sz="1600" dirty="0"/>
              <a:t> u </a:t>
            </a:r>
            <a:r>
              <a:rPr lang="en-GB" sz="1600" dirty="0" err="1"/>
              <a:t>tekstu</a:t>
            </a:r>
            <a:r>
              <a:rPr lang="en-GB" sz="1600" dirty="0"/>
              <a:t>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9895-DEE2-4978-9CF4-2B68C570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13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26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Zakonodavni i regulatorni okvir (nastavak)</a:t>
            </a:r>
            <a:endParaRPr lang="en-GB" sz="26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r>
              <a:rPr lang="sr-Latn-ME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zvršenje</a:t>
            </a:r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sporazuma</a:t>
            </a:r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rešavanju</a:t>
            </a:r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spora</a:t>
            </a:r>
            <a:r>
              <a:rPr lang="en-GB" sz="2600" dirty="0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600" dirty="0" err="1">
                <a:solidFill>
                  <a:srgbClr val="00AE9E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medijacijom</a:t>
            </a:r>
            <a:endParaRPr lang="en-US" sz="2600" dirty="0">
              <a:solidFill>
                <a:srgbClr val="00AE9E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sr-Latn-ME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Izmeniti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dopuniti</a:t>
            </a:r>
            <a:r>
              <a:rPr lang="en-GB" sz="1600" dirty="0"/>
              <a:t> </a:t>
            </a:r>
            <a:r>
              <a:rPr lang="en-GB" sz="1600" dirty="0" err="1"/>
              <a:t>relevantni</a:t>
            </a:r>
            <a:r>
              <a:rPr lang="en-GB" sz="1600" dirty="0"/>
              <a:t> </a:t>
            </a:r>
            <a:r>
              <a:rPr lang="en-GB" sz="1600" dirty="0" err="1"/>
              <a:t>zakon</a:t>
            </a:r>
            <a:r>
              <a:rPr lang="en-GB" sz="1600" dirty="0"/>
              <a:t> </a:t>
            </a:r>
            <a:r>
              <a:rPr lang="en-GB" sz="1600" dirty="0" err="1"/>
              <a:t>Srbije</a:t>
            </a:r>
            <a:r>
              <a:rPr lang="en-GB" sz="1600" dirty="0"/>
              <a:t> </a:t>
            </a:r>
            <a:r>
              <a:rPr lang="en-GB" sz="1600" dirty="0" err="1"/>
              <a:t>uvođenjem</a:t>
            </a:r>
            <a:r>
              <a:rPr lang="en-GB" sz="1600" dirty="0"/>
              <a:t> </a:t>
            </a:r>
            <a:r>
              <a:rPr lang="en-GB" sz="1600" dirty="0" err="1"/>
              <a:t>odredbe</a:t>
            </a:r>
            <a:r>
              <a:rPr lang="en-GB" sz="1600" dirty="0"/>
              <a:t> </a:t>
            </a:r>
            <a:r>
              <a:rPr lang="en-GB" sz="1600" dirty="0" err="1"/>
              <a:t>kojom</a:t>
            </a:r>
            <a:r>
              <a:rPr lang="en-GB" sz="1600" dirty="0"/>
              <a:t> se u </a:t>
            </a:r>
            <a:r>
              <a:rPr lang="en-GB" sz="1600" b="1" dirty="0" err="1"/>
              <a:t>skladu</a:t>
            </a:r>
            <a:r>
              <a:rPr lang="en-GB" sz="1600" b="1" dirty="0"/>
              <a:t> </a:t>
            </a:r>
            <a:r>
              <a:rPr lang="en-GB" sz="1600" b="1" dirty="0" err="1"/>
              <a:t>sa</a:t>
            </a:r>
            <a:r>
              <a:rPr lang="en-GB" sz="1600" b="1" dirty="0"/>
              <a:t> </a:t>
            </a:r>
            <a:r>
              <a:rPr lang="en-GB" sz="1600" b="1" dirty="0" err="1"/>
              <a:t>klauzulom</a:t>
            </a:r>
            <a:r>
              <a:rPr lang="en-GB" sz="1600" b="1" dirty="0"/>
              <a:t> o </a:t>
            </a:r>
            <a:r>
              <a:rPr lang="en-GB" sz="1600" b="1" dirty="0" err="1"/>
              <a:t>medijaciji</a:t>
            </a:r>
            <a:r>
              <a:rPr lang="en-GB" sz="1600" dirty="0"/>
              <a:t> </a:t>
            </a:r>
            <a:r>
              <a:rPr lang="en-GB" sz="1600" dirty="0" err="1"/>
              <a:t>propisuje</a:t>
            </a:r>
            <a:r>
              <a:rPr lang="en-GB" sz="1600" dirty="0"/>
              <a:t> </a:t>
            </a:r>
            <a:r>
              <a:rPr lang="en-GB" sz="1600" dirty="0" err="1"/>
              <a:t>neprihvatljivost</a:t>
            </a:r>
            <a:r>
              <a:rPr lang="en-GB" sz="1600" dirty="0"/>
              <a:t> </a:t>
            </a:r>
            <a:r>
              <a:rPr lang="en-GB" sz="1600" dirty="0" err="1"/>
              <a:t>tužbe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sudu</a:t>
            </a:r>
            <a:r>
              <a:rPr lang="en-GB" sz="1600" dirty="0"/>
              <a:t> </a:t>
            </a:r>
            <a:r>
              <a:rPr lang="en-GB" sz="1600" dirty="0" err="1"/>
              <a:t>ili</a:t>
            </a:r>
            <a:r>
              <a:rPr lang="en-GB" sz="1600" dirty="0"/>
              <a:t> </a:t>
            </a:r>
            <a:r>
              <a:rPr lang="en-GB" sz="1600" dirty="0" err="1"/>
              <a:t>zahteva</a:t>
            </a:r>
            <a:r>
              <a:rPr lang="en-GB" sz="1600" dirty="0"/>
              <a:t> </a:t>
            </a:r>
            <a:r>
              <a:rPr lang="en-GB" sz="1600" dirty="0" err="1"/>
              <a:t>podnetog</a:t>
            </a:r>
            <a:r>
              <a:rPr lang="en-GB" sz="1600" dirty="0"/>
              <a:t> </a:t>
            </a:r>
            <a:r>
              <a:rPr lang="en-GB" sz="1600" dirty="0" err="1"/>
              <a:t>arbitražnoj</a:t>
            </a:r>
            <a:r>
              <a:rPr lang="en-GB" sz="1600" dirty="0"/>
              <a:t> </a:t>
            </a:r>
            <a:r>
              <a:rPr lang="en-GB" sz="1600" dirty="0" err="1"/>
              <a:t>instituciji</a:t>
            </a:r>
            <a:r>
              <a:rPr lang="en-GB" sz="1600" dirty="0"/>
              <a:t> </a:t>
            </a:r>
            <a:r>
              <a:rPr lang="en-GB" sz="1600" dirty="0" err="1"/>
              <a:t>ukoliko</a:t>
            </a:r>
            <a:r>
              <a:rPr lang="en-GB" sz="1600" dirty="0"/>
              <a:t> se </a:t>
            </a:r>
            <a:r>
              <a:rPr lang="en-GB" sz="1600" dirty="0" err="1"/>
              <a:t>prethodno</a:t>
            </a:r>
            <a:r>
              <a:rPr lang="en-GB" sz="1600" dirty="0"/>
              <a:t> </a:t>
            </a:r>
            <a:r>
              <a:rPr lang="en-GB" sz="1600" dirty="0" err="1"/>
              <a:t>nije</a:t>
            </a:r>
            <a:r>
              <a:rPr lang="en-GB" sz="1600" dirty="0"/>
              <a:t> </a:t>
            </a:r>
            <a:r>
              <a:rPr lang="en-GB" sz="1600" dirty="0" err="1"/>
              <a:t>pokušalo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dirty="0" err="1"/>
              <a:t>medijacijom</a:t>
            </a:r>
            <a:r>
              <a:rPr lang="en-GB" sz="1600" dirty="0"/>
              <a:t>, </a:t>
            </a:r>
            <a:r>
              <a:rPr lang="en-GB" sz="1600" dirty="0" err="1"/>
              <a:t>ili</a:t>
            </a:r>
            <a:r>
              <a:rPr lang="en-GB" sz="1600" dirty="0"/>
              <a:t> </a:t>
            </a:r>
            <a:r>
              <a:rPr lang="en-GB" sz="1600" dirty="0" err="1"/>
              <a:t>ako</a:t>
            </a:r>
            <a:r>
              <a:rPr lang="en-GB" sz="1600" dirty="0"/>
              <a:t> je </a:t>
            </a:r>
            <a:r>
              <a:rPr lang="en-GB" sz="1600" dirty="0" err="1"/>
              <a:t>istekao</a:t>
            </a:r>
            <a:r>
              <a:rPr lang="en-GB" sz="1600" dirty="0"/>
              <a:t> </a:t>
            </a:r>
            <a:r>
              <a:rPr lang="en-GB" sz="1600" dirty="0" err="1"/>
              <a:t>vremenski</a:t>
            </a:r>
            <a:r>
              <a:rPr lang="en-GB" sz="1600" dirty="0"/>
              <a:t> period </a:t>
            </a:r>
            <a:r>
              <a:rPr lang="en-GB" sz="1600" dirty="0" err="1"/>
              <a:t>preciziran</a:t>
            </a:r>
            <a:r>
              <a:rPr lang="en-GB" sz="1600" dirty="0"/>
              <a:t> u </a:t>
            </a:r>
            <a:r>
              <a:rPr lang="en-GB" sz="1600" dirty="0" err="1"/>
              <a:t>klauzuli</a:t>
            </a:r>
            <a:r>
              <a:rPr lang="en-GB" sz="1600" dirty="0"/>
              <a:t> o </a:t>
            </a:r>
            <a:r>
              <a:rPr lang="en-GB" sz="1600" dirty="0" err="1"/>
              <a:t>medijaciji</a:t>
            </a:r>
            <a:endParaRPr lang="sr-Latn-ME" sz="1600" dirty="0"/>
          </a:p>
          <a:p>
            <a:pPr lvl="1"/>
            <a:endParaRPr lang="en-GB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Zakonom</a:t>
            </a:r>
            <a:r>
              <a:rPr lang="en-GB" sz="1600" dirty="0"/>
              <a:t> </a:t>
            </a:r>
            <a:r>
              <a:rPr lang="en-GB" sz="1600" dirty="0" err="1"/>
              <a:t>treba</a:t>
            </a:r>
            <a:r>
              <a:rPr lang="en-GB" sz="1600" dirty="0"/>
              <a:t> </a:t>
            </a:r>
            <a:r>
              <a:rPr lang="en-GB" sz="1600" dirty="0" err="1"/>
              <a:t>obezbediti</a:t>
            </a:r>
            <a:r>
              <a:rPr lang="en-GB" sz="1600" dirty="0"/>
              <a:t> </a:t>
            </a:r>
            <a:r>
              <a:rPr lang="en-GB" sz="1600" dirty="0" err="1"/>
              <a:t>najmanje</a:t>
            </a:r>
            <a:r>
              <a:rPr lang="en-GB" sz="1600" dirty="0"/>
              <a:t> </a:t>
            </a:r>
            <a:r>
              <a:rPr lang="en-GB" sz="1600" b="1" dirty="0" err="1"/>
              <a:t>dve</a:t>
            </a:r>
            <a:r>
              <a:rPr lang="en-GB" sz="1600" b="1" dirty="0"/>
              <a:t> alternative </a:t>
            </a:r>
            <a:r>
              <a:rPr lang="en-GB" sz="1600" dirty="0" err="1"/>
              <a:t>kako</a:t>
            </a:r>
            <a:r>
              <a:rPr lang="en-GB" sz="1600" dirty="0"/>
              <a:t> bi se </a:t>
            </a:r>
            <a:r>
              <a:rPr lang="en-GB" sz="1600" dirty="0" err="1"/>
              <a:t>omogućilo</a:t>
            </a:r>
            <a:r>
              <a:rPr lang="en-GB" sz="1600" dirty="0"/>
              <a:t> </a:t>
            </a:r>
            <a:r>
              <a:rPr lang="en-GB" sz="1600" dirty="0" err="1"/>
              <a:t>direktno</a:t>
            </a:r>
            <a:r>
              <a:rPr lang="en-GB" sz="1600" dirty="0"/>
              <a:t> </a:t>
            </a:r>
            <a:r>
              <a:rPr lang="en-GB" sz="1600" dirty="0" err="1"/>
              <a:t>izvršenje</a:t>
            </a:r>
            <a:r>
              <a:rPr lang="en-GB" sz="1600" dirty="0"/>
              <a:t> </a:t>
            </a:r>
            <a:r>
              <a:rPr lang="en-GB" sz="1600" dirty="0" err="1"/>
              <a:t>sporazuma</a:t>
            </a:r>
            <a:r>
              <a:rPr lang="en-GB" sz="1600" dirty="0"/>
              <a:t> o </a:t>
            </a:r>
            <a:r>
              <a:rPr lang="en-GB" sz="1600" dirty="0" err="1"/>
              <a:t>poravnanju</a:t>
            </a:r>
            <a:r>
              <a:rPr lang="en-GB" sz="1600" dirty="0"/>
              <a:t>: </a:t>
            </a:r>
          </a:p>
          <a:p>
            <a:pPr marL="966788" lvl="1" indent="-285750">
              <a:buFont typeface="Arial" panose="020B0604020202020204" pitchFamily="34" charset="0"/>
              <a:buChar char="•"/>
              <a:tabLst>
                <a:tab pos="966788" algn="l"/>
              </a:tabLst>
            </a:pPr>
            <a:r>
              <a:rPr lang="en-GB" sz="1600" dirty="0" err="1"/>
              <a:t>Stranke</a:t>
            </a:r>
            <a:r>
              <a:rPr lang="en-GB" sz="1600" dirty="0"/>
              <a:t> </a:t>
            </a:r>
            <a:r>
              <a:rPr lang="en-GB" sz="1600" dirty="0" err="1"/>
              <a:t>mogu</a:t>
            </a:r>
            <a:r>
              <a:rPr lang="en-GB" sz="1600" dirty="0"/>
              <a:t> da se </a:t>
            </a:r>
            <a:r>
              <a:rPr lang="en-GB" sz="1600" dirty="0" err="1"/>
              <a:t>obrate</a:t>
            </a:r>
            <a:r>
              <a:rPr lang="en-GB" sz="1600" dirty="0"/>
              <a:t> </a:t>
            </a:r>
            <a:r>
              <a:rPr lang="en-GB" sz="1600" b="1" dirty="0" err="1"/>
              <a:t>sudu</a:t>
            </a:r>
            <a:r>
              <a:rPr lang="en-GB" sz="1600" b="1" dirty="0"/>
              <a:t> </a:t>
            </a:r>
            <a:r>
              <a:rPr lang="en-GB" sz="1600" b="1" dirty="0" err="1"/>
              <a:t>radi</a:t>
            </a:r>
            <a:r>
              <a:rPr lang="en-GB" sz="1600" b="1" dirty="0"/>
              <a:t> </a:t>
            </a:r>
            <a:r>
              <a:rPr lang="en-GB" sz="1600" b="1" dirty="0" err="1"/>
              <a:t>dobijanja</a:t>
            </a:r>
            <a:r>
              <a:rPr lang="en-GB" sz="1600" b="1" dirty="0"/>
              <a:t> </a:t>
            </a:r>
            <a:r>
              <a:rPr lang="en-GB" sz="1600" b="1" dirty="0" err="1"/>
              <a:t>rešenja</a:t>
            </a:r>
            <a:r>
              <a:rPr lang="en-GB" sz="1600" b="1" dirty="0"/>
              <a:t> o </a:t>
            </a:r>
            <a:r>
              <a:rPr lang="en-GB" sz="1600" b="1" dirty="0" err="1"/>
              <a:t>izvršenju</a:t>
            </a:r>
            <a:r>
              <a:rPr lang="en-GB" sz="1600" b="1" dirty="0"/>
              <a:t> </a:t>
            </a:r>
            <a:r>
              <a:rPr lang="en-GB" sz="1600" dirty="0"/>
              <a:t>(</a:t>
            </a:r>
            <a:r>
              <a:rPr lang="en-GB" sz="1600" dirty="0" err="1"/>
              <a:t>ako</a:t>
            </a:r>
            <a:r>
              <a:rPr lang="en-GB" sz="1600" dirty="0"/>
              <a:t>, </a:t>
            </a:r>
            <a:r>
              <a:rPr lang="en-GB" sz="1600" dirty="0" err="1"/>
              <a:t>na</a:t>
            </a:r>
            <a:r>
              <a:rPr lang="en-GB" sz="1600" dirty="0"/>
              <a:t> primer, </a:t>
            </a:r>
            <a:r>
              <a:rPr lang="en-GB" sz="1600" dirty="0" err="1"/>
              <a:t>jednu</a:t>
            </a:r>
            <a:r>
              <a:rPr lang="en-GB" sz="1600" dirty="0"/>
              <a:t> od </a:t>
            </a:r>
            <a:r>
              <a:rPr lang="en-GB" sz="1600" dirty="0" err="1"/>
              <a:t>stranaka</a:t>
            </a:r>
            <a:r>
              <a:rPr lang="en-GB" sz="1600" dirty="0"/>
              <a:t> ne </a:t>
            </a:r>
            <a:r>
              <a:rPr lang="en-GB" sz="1600" dirty="0" err="1"/>
              <a:t>zastupa</a:t>
            </a:r>
            <a:r>
              <a:rPr lang="en-GB" sz="1600" dirty="0"/>
              <a:t> </a:t>
            </a:r>
            <a:r>
              <a:rPr lang="en-GB" sz="1600" dirty="0" err="1"/>
              <a:t>advokat</a:t>
            </a:r>
            <a:r>
              <a:rPr lang="en-GB" sz="1600" dirty="0"/>
              <a:t>);</a:t>
            </a:r>
          </a:p>
          <a:p>
            <a:pPr marL="966788" lvl="1" indent="-285750">
              <a:buFont typeface="Arial" panose="020B0604020202020204" pitchFamily="34" charset="0"/>
              <a:buChar char="•"/>
              <a:tabLst>
                <a:tab pos="966788" algn="l"/>
              </a:tabLst>
            </a:pPr>
            <a:r>
              <a:rPr lang="en-GB" sz="1600" dirty="0" err="1"/>
              <a:t>Ako</a:t>
            </a:r>
            <a:r>
              <a:rPr lang="en-GB" sz="1600" dirty="0"/>
              <a:t> </a:t>
            </a:r>
            <a:r>
              <a:rPr lang="en-GB" sz="1600" dirty="0" err="1"/>
              <a:t>stranke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advokati</a:t>
            </a:r>
            <a:r>
              <a:rPr lang="en-GB" sz="1600" dirty="0"/>
              <a:t> </a:t>
            </a:r>
            <a:r>
              <a:rPr lang="en-GB" sz="1600" b="1" dirty="0" err="1"/>
              <a:t>potpišu</a:t>
            </a:r>
            <a:r>
              <a:rPr lang="en-GB" sz="1600" b="1" dirty="0"/>
              <a:t> (</a:t>
            </a:r>
            <a:r>
              <a:rPr lang="en-GB" sz="1600" b="1" dirty="0" err="1"/>
              <a:t>i</a:t>
            </a:r>
            <a:r>
              <a:rPr lang="en-GB" sz="1600" b="1" dirty="0"/>
              <a:t> </a:t>
            </a:r>
            <a:r>
              <a:rPr lang="en-GB" sz="1600" b="1" dirty="0" err="1"/>
              <a:t>pečatiraju</a:t>
            </a:r>
            <a:r>
              <a:rPr lang="en-GB" sz="1600" b="1" dirty="0"/>
              <a:t>) </a:t>
            </a:r>
            <a:r>
              <a:rPr lang="en-GB" sz="1600" b="1" dirty="0" err="1"/>
              <a:t>sporazum</a:t>
            </a:r>
            <a:r>
              <a:rPr lang="en-GB" sz="1600" dirty="0"/>
              <a:t>, a </a:t>
            </a:r>
            <a:r>
              <a:rPr lang="en-GB" sz="1600" dirty="0" err="1"/>
              <a:t>medijator</a:t>
            </a:r>
            <a:r>
              <a:rPr lang="en-GB" sz="1600" dirty="0"/>
              <a:t> </a:t>
            </a:r>
            <a:r>
              <a:rPr lang="en-GB" sz="1600" dirty="0" err="1"/>
              <a:t>izda</a:t>
            </a:r>
            <a:r>
              <a:rPr lang="en-GB" sz="1600" dirty="0"/>
              <a:t> </a:t>
            </a:r>
            <a:r>
              <a:rPr lang="en-GB" sz="1600" dirty="0" err="1"/>
              <a:t>potvrdu</a:t>
            </a:r>
            <a:r>
              <a:rPr lang="en-GB" sz="1600" dirty="0"/>
              <a:t> da je </a:t>
            </a:r>
            <a:r>
              <a:rPr lang="en-GB" sz="1600" dirty="0" err="1"/>
              <a:t>isti</a:t>
            </a:r>
            <a:r>
              <a:rPr lang="en-GB" sz="1600" dirty="0"/>
              <a:t> </a:t>
            </a:r>
            <a:r>
              <a:rPr lang="en-GB" sz="1600" dirty="0" err="1"/>
              <a:t>zasnovan</a:t>
            </a:r>
            <a:r>
              <a:rPr lang="en-GB" sz="1600" dirty="0"/>
              <a:t> </a:t>
            </a:r>
            <a:r>
              <a:rPr lang="en-GB" sz="1600" dirty="0" err="1"/>
              <a:t>na</a:t>
            </a:r>
            <a:r>
              <a:rPr lang="en-GB" sz="1600" dirty="0"/>
              <a:t> </a:t>
            </a:r>
            <a:r>
              <a:rPr lang="en-GB" sz="1600" dirty="0" err="1"/>
              <a:t>medijaciji</a:t>
            </a:r>
            <a:r>
              <a:rPr lang="en-GB" sz="1600" dirty="0"/>
              <a:t>, </a:t>
            </a:r>
            <a:r>
              <a:rPr lang="en-GB" sz="1600" dirty="0" err="1"/>
              <a:t>pomenuti</a:t>
            </a:r>
            <a:r>
              <a:rPr lang="en-GB" sz="1600" dirty="0"/>
              <a:t> </a:t>
            </a:r>
            <a:r>
              <a:rPr lang="en-GB" sz="1600" dirty="0" err="1"/>
              <a:t>sporazum</a:t>
            </a:r>
            <a:r>
              <a:rPr lang="en-GB" sz="1600" dirty="0"/>
              <a:t> </a:t>
            </a:r>
            <a:r>
              <a:rPr lang="en-GB" sz="1600" dirty="0" err="1"/>
              <a:t>može</a:t>
            </a:r>
            <a:r>
              <a:rPr lang="en-GB" sz="1600" dirty="0"/>
              <a:t> da </a:t>
            </a:r>
            <a:r>
              <a:rPr lang="en-GB" sz="1600" dirty="0" err="1"/>
              <a:t>postane</a:t>
            </a:r>
            <a:r>
              <a:rPr lang="en-GB" sz="1600" dirty="0"/>
              <a:t> </a:t>
            </a:r>
            <a:r>
              <a:rPr lang="en-GB" sz="1600" dirty="0" err="1"/>
              <a:t>izvršna</a:t>
            </a:r>
            <a:r>
              <a:rPr lang="en-GB" sz="1600" dirty="0"/>
              <a:t> </a:t>
            </a:r>
            <a:r>
              <a:rPr lang="en-GB" sz="1600" dirty="0" err="1"/>
              <a:t>isprava</a:t>
            </a:r>
            <a:r>
              <a:rPr lang="en-GB" sz="1600" dirty="0"/>
              <a:t>, </a:t>
            </a:r>
            <a:r>
              <a:rPr lang="en-GB" sz="1600" b="1" dirty="0" err="1"/>
              <a:t>i</a:t>
            </a:r>
            <a:r>
              <a:rPr lang="en-GB" sz="1600" b="1" dirty="0"/>
              <a:t> </a:t>
            </a:r>
            <a:r>
              <a:rPr lang="en-GB" sz="1600" b="1" dirty="0" err="1"/>
              <a:t>nije</a:t>
            </a:r>
            <a:r>
              <a:rPr lang="en-GB" sz="1600" b="1" dirty="0"/>
              <a:t> </a:t>
            </a:r>
            <a:r>
              <a:rPr lang="en-GB" sz="1600" b="1" dirty="0" err="1"/>
              <a:t>potrebno</a:t>
            </a:r>
            <a:r>
              <a:rPr lang="en-GB" sz="1600" b="1" dirty="0"/>
              <a:t> da ga </a:t>
            </a:r>
            <a:r>
              <a:rPr lang="en-GB" sz="1600" b="1" dirty="0" err="1"/>
              <a:t>naknadno</a:t>
            </a:r>
            <a:r>
              <a:rPr lang="en-GB" sz="1600" b="1" dirty="0"/>
              <a:t> </a:t>
            </a:r>
            <a:r>
              <a:rPr lang="en-GB" sz="1600" b="1" dirty="0" err="1"/>
              <a:t>overava</a:t>
            </a:r>
            <a:r>
              <a:rPr lang="en-GB" sz="1600" b="1" dirty="0"/>
              <a:t> </a:t>
            </a:r>
            <a:r>
              <a:rPr lang="en-GB" sz="1600" b="1" dirty="0" err="1"/>
              <a:t>sud</a:t>
            </a:r>
            <a:r>
              <a:rPr lang="en-GB" sz="1600" b="1" dirty="0"/>
              <a:t> </a:t>
            </a:r>
            <a:r>
              <a:rPr lang="en-GB" sz="1600" dirty="0"/>
              <a:t>(u </a:t>
            </a:r>
            <a:r>
              <a:rPr lang="en-GB" sz="1600" dirty="0" err="1"/>
              <a:t>kom</a:t>
            </a:r>
            <a:r>
              <a:rPr lang="en-GB" sz="1600" dirty="0"/>
              <a:t> </a:t>
            </a:r>
            <a:r>
              <a:rPr lang="en-GB" sz="1600" dirty="0" err="1"/>
              <a:t>slučaju</a:t>
            </a:r>
            <a:r>
              <a:rPr lang="en-GB" sz="1600" dirty="0"/>
              <a:t> </a:t>
            </a:r>
            <a:r>
              <a:rPr lang="en-GB" sz="1600" dirty="0" err="1"/>
              <a:t>advokati</a:t>
            </a:r>
            <a:r>
              <a:rPr lang="en-GB" sz="1600" dirty="0"/>
              <a:t> </a:t>
            </a:r>
            <a:r>
              <a:rPr lang="en-GB" sz="1600" dirty="0" err="1"/>
              <a:t>stranaka</a:t>
            </a:r>
            <a:r>
              <a:rPr lang="en-GB" sz="1600" dirty="0"/>
              <a:t> </a:t>
            </a:r>
            <a:r>
              <a:rPr lang="en-GB" sz="1600" dirty="0" err="1"/>
              <a:t>garantuju</a:t>
            </a:r>
            <a:r>
              <a:rPr lang="en-GB" sz="1600" dirty="0"/>
              <a:t> za </a:t>
            </a:r>
            <a:r>
              <a:rPr lang="en-GB" sz="1600" dirty="0" err="1"/>
              <a:t>pravne</a:t>
            </a:r>
            <a:r>
              <a:rPr lang="en-GB" sz="1600" dirty="0"/>
              <a:t> </a:t>
            </a:r>
            <a:r>
              <a:rPr lang="en-GB" sz="1600" dirty="0" err="1"/>
              <a:t>kvalitete</a:t>
            </a:r>
            <a:r>
              <a:rPr lang="en-GB" sz="1600" dirty="0"/>
              <a:t> </a:t>
            </a:r>
            <a:r>
              <a:rPr lang="en-GB" sz="1600" dirty="0" err="1"/>
              <a:t>sporazuma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Ministarstvo</a:t>
            </a:r>
            <a:r>
              <a:rPr lang="en-GB" sz="1600" dirty="0"/>
              <a:t> </a:t>
            </a:r>
            <a:r>
              <a:rPr lang="en-GB" sz="1600" dirty="0" err="1"/>
              <a:t>pravde</a:t>
            </a:r>
            <a:r>
              <a:rPr lang="en-GB" sz="1600" dirty="0"/>
              <a:t> </a:t>
            </a:r>
            <a:r>
              <a:rPr lang="en-GB" sz="1600" dirty="0" err="1"/>
              <a:t>treba</a:t>
            </a:r>
            <a:r>
              <a:rPr lang="en-GB" sz="1600" dirty="0"/>
              <a:t> da </a:t>
            </a:r>
            <a:r>
              <a:rPr lang="en-GB" sz="1600" dirty="0" err="1"/>
              <a:t>temeljno</a:t>
            </a:r>
            <a:r>
              <a:rPr lang="en-GB" sz="1600" dirty="0"/>
              <a:t> </a:t>
            </a:r>
            <a:r>
              <a:rPr lang="en-GB" sz="1600" b="1" dirty="0" err="1"/>
              <a:t>analizira</a:t>
            </a:r>
            <a:r>
              <a:rPr lang="en-GB" sz="1600" b="1" dirty="0"/>
              <a:t> </a:t>
            </a:r>
            <a:r>
              <a:rPr lang="en-GB" sz="1600" b="1" dirty="0" err="1"/>
              <a:t>osnove</a:t>
            </a:r>
            <a:r>
              <a:rPr lang="en-GB" sz="1600" b="1" dirty="0"/>
              <a:t> za </a:t>
            </a:r>
            <a:r>
              <a:rPr lang="en-GB" sz="1600" b="1" dirty="0" err="1"/>
              <a:t>odbijanje</a:t>
            </a:r>
            <a:r>
              <a:rPr lang="en-GB" sz="1600" b="1" dirty="0"/>
              <a:t> </a:t>
            </a:r>
            <a:r>
              <a:rPr lang="en-GB" sz="1600" b="1" dirty="0" err="1"/>
              <a:t>izvršenja</a:t>
            </a:r>
            <a:r>
              <a:rPr lang="en-GB" sz="1600" b="1" dirty="0"/>
              <a:t> </a:t>
            </a:r>
            <a:r>
              <a:rPr lang="en-GB" sz="1600" b="1" dirty="0" err="1"/>
              <a:t>navedene</a:t>
            </a:r>
            <a:r>
              <a:rPr lang="en-GB" sz="1600" b="1" dirty="0"/>
              <a:t> u </a:t>
            </a:r>
            <a:r>
              <a:rPr lang="en-GB" sz="1600" b="1" dirty="0" err="1">
                <a:solidFill>
                  <a:srgbClr val="00AE9E"/>
                </a:solidFill>
              </a:rPr>
              <a:t>Singapurskoj</a:t>
            </a:r>
            <a:r>
              <a:rPr lang="en-GB" sz="1600" b="1" dirty="0">
                <a:solidFill>
                  <a:srgbClr val="00AE9E"/>
                </a:solidFill>
              </a:rPr>
              <a:t> </a:t>
            </a:r>
            <a:r>
              <a:rPr lang="en-GB" sz="1600" b="1" dirty="0" err="1">
                <a:solidFill>
                  <a:srgbClr val="00AE9E"/>
                </a:solidFill>
              </a:rPr>
              <a:t>konvenciji</a:t>
            </a:r>
            <a:r>
              <a:rPr lang="en-GB" sz="1600" dirty="0"/>
              <a:t>, </a:t>
            </a:r>
            <a:r>
              <a:rPr lang="en-GB" sz="1600" dirty="0" err="1"/>
              <a:t>kao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druge</a:t>
            </a:r>
            <a:r>
              <a:rPr lang="en-GB" sz="1600" dirty="0"/>
              <a:t> </a:t>
            </a:r>
            <a:r>
              <a:rPr lang="en-GB" sz="1600" dirty="0" err="1"/>
              <a:t>najbolje</a:t>
            </a:r>
            <a:r>
              <a:rPr lang="en-GB" sz="1600" dirty="0"/>
              <a:t> </a:t>
            </a:r>
            <a:r>
              <a:rPr lang="en-GB" sz="1600" dirty="0" err="1"/>
              <a:t>prakse</a:t>
            </a:r>
            <a:r>
              <a:rPr lang="en-GB" sz="1600" dirty="0"/>
              <a:t>, </a:t>
            </a:r>
            <a:r>
              <a:rPr lang="en-GB" sz="1600" dirty="0" err="1"/>
              <a:t>kako</a:t>
            </a:r>
            <a:r>
              <a:rPr lang="en-GB" sz="1600" dirty="0"/>
              <a:t> bi se </a:t>
            </a:r>
            <a:r>
              <a:rPr lang="en-GB" sz="1600" dirty="0" err="1"/>
              <a:t>obezbedio</a:t>
            </a:r>
            <a:r>
              <a:rPr lang="en-GB" sz="1600" dirty="0"/>
              <a:t> </a:t>
            </a:r>
            <a:r>
              <a:rPr lang="en-GB" sz="1600" dirty="0" err="1"/>
              <a:t>adekvatno</a:t>
            </a:r>
            <a:r>
              <a:rPr lang="en-GB" sz="1600" dirty="0"/>
              <a:t> </a:t>
            </a:r>
            <a:r>
              <a:rPr lang="en-GB" sz="1600" dirty="0" err="1"/>
              <a:t>utemeljen</a:t>
            </a:r>
            <a:r>
              <a:rPr lang="en-GB" sz="1600" dirty="0"/>
              <a:t> </a:t>
            </a:r>
            <a:r>
              <a:rPr lang="en-GB" sz="1600" b="1" dirty="0" err="1"/>
              <a:t>proces</a:t>
            </a:r>
            <a:r>
              <a:rPr lang="en-GB" sz="1600" b="1" dirty="0"/>
              <a:t> </a:t>
            </a:r>
            <a:r>
              <a:rPr lang="en-GB" sz="1600" b="1" dirty="0" err="1"/>
              <a:t>ratifikacije</a:t>
            </a:r>
            <a:r>
              <a:rPr lang="en-GB" sz="1600" b="1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nesmetana</a:t>
            </a:r>
            <a:r>
              <a:rPr lang="en-GB" sz="1600" dirty="0"/>
              <a:t> </a:t>
            </a:r>
            <a:r>
              <a:rPr lang="en-GB" sz="1600" dirty="0" err="1"/>
              <a:t>implementacija</a:t>
            </a:r>
            <a:r>
              <a:rPr lang="en-GB" sz="1600" dirty="0"/>
              <a:t>, </a:t>
            </a:r>
            <a:r>
              <a:rPr lang="en-GB" sz="1600" dirty="0" err="1"/>
              <a:t>usklađena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dirty="0" err="1"/>
              <a:t>međunarodnim</a:t>
            </a:r>
            <a:r>
              <a:rPr lang="sr-Latn-ME" sz="1600" dirty="0"/>
              <a:t> trendovima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2F442-5566-494D-8E15-10C6CC9C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11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0D7D000-79FE-664A-81FA-3EA841FC46E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rgbClr val="00AE9E"/>
              </a:gs>
              <a:gs pos="0">
                <a:srgbClr val="00539B"/>
              </a:gs>
              <a:gs pos="34000">
                <a:srgbClr val="0079C1"/>
              </a:gs>
            </a:gsLst>
            <a:lin ang="27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B888D6-132C-144E-B07E-A4C69A0E9702}"/>
              </a:ext>
            </a:extLst>
          </p:cNvPr>
          <p:cNvSpPr/>
          <p:nvPr/>
        </p:nvSpPr>
        <p:spPr>
          <a:xfrm>
            <a:off x="0" y="3991323"/>
            <a:ext cx="9144000" cy="2597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jgakljg</a:t>
            </a:r>
            <a:endParaRPr lang="en-US" dirty="0"/>
          </a:p>
        </p:txBody>
      </p:sp>
      <p:sp>
        <p:nvSpPr>
          <p:cNvPr id="4" name="Título 2">
            <a:extLst>
              <a:ext uri="{FF2B5EF4-FFF2-40B4-BE49-F238E27FC236}">
                <a16:creationId xmlns:a16="http://schemas.microsoft.com/office/drawing/2014/main" id="{A3B464F5-1171-4641-AC83-C4D2040BD1B9}"/>
              </a:ext>
            </a:extLst>
          </p:cNvPr>
          <p:cNvSpPr txBox="1">
            <a:spLocks/>
          </p:cNvSpPr>
          <p:nvPr/>
        </p:nvSpPr>
        <p:spPr>
          <a:xfrm>
            <a:off x="356702" y="5500284"/>
            <a:ext cx="1799240" cy="867968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t-LT" sz="1200" b="1" dirty="0">
                <a:solidFill>
                  <a:srgbClr val="0079C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Leonardo D’Urso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ME" sz="800" dirty="0">
                <a:solidFill>
                  <a:srgbClr val="FFFFFF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ADR Center Italy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rgbClr val="FFFFFF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leonardo.durso@adrcenter.com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C246D37-5D3F-6049-9FA4-210BAC204E69}"/>
              </a:ext>
            </a:extLst>
          </p:cNvPr>
          <p:cNvSpPr/>
          <p:nvPr/>
        </p:nvSpPr>
        <p:spPr>
          <a:xfrm>
            <a:off x="662563" y="4152044"/>
            <a:ext cx="1187519" cy="1187519"/>
          </a:xfrm>
          <a:prstGeom prst="ellipse">
            <a:avLst/>
          </a:prstGeom>
          <a:solidFill>
            <a:schemeClr val="bg2"/>
          </a:solidFill>
          <a:ln w="6350">
            <a:solidFill>
              <a:srgbClr val="0053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B91724D-9C9F-7A4B-989F-335976302EC6}"/>
              </a:ext>
            </a:extLst>
          </p:cNvPr>
          <p:cNvSpPr/>
          <p:nvPr/>
        </p:nvSpPr>
        <p:spPr>
          <a:xfrm>
            <a:off x="7115649" y="4176418"/>
            <a:ext cx="1187519" cy="1187519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ítulo 2">
            <a:extLst>
              <a:ext uri="{FF2B5EF4-FFF2-40B4-BE49-F238E27FC236}">
                <a16:creationId xmlns:a16="http://schemas.microsoft.com/office/drawing/2014/main" id="{79482C35-AC6B-1349-AF2C-E472E6E944E9}"/>
              </a:ext>
            </a:extLst>
          </p:cNvPr>
          <p:cNvSpPr txBox="1">
            <a:spLocks/>
          </p:cNvSpPr>
          <p:nvPr/>
        </p:nvSpPr>
        <p:spPr>
          <a:xfrm>
            <a:off x="6754502" y="5542723"/>
            <a:ext cx="1909812" cy="114411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ME" sz="1200" b="1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Ivana Ninčić </a:t>
            </a:r>
            <a:r>
              <a:rPr lang="lt-LT" sz="1200" b="1" dirty="0">
                <a:solidFill>
                  <a:srgbClr val="0079C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Österle </a:t>
            </a:r>
            <a:endParaRPr lang="sr-Latn-ME" sz="1200" b="1" dirty="0">
              <a:solidFill>
                <a:srgbClr val="0079C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ME" sz="800" dirty="0">
                <a:solidFill>
                  <a:srgbClr val="FFFFFF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Ivana.nincic</a:t>
            </a: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@gmail.com</a:t>
            </a:r>
            <a:endParaRPr lang="en-GB" sz="800" dirty="0">
              <a:solidFill>
                <a:srgbClr val="FFFFFF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ts val="450"/>
              </a:spcBef>
              <a:spcAft>
                <a:spcPct val="0"/>
              </a:spcAft>
              <a:defRPr/>
            </a:pPr>
            <a:endParaRPr lang="en-GB" sz="800" u="sng" dirty="0">
              <a:solidFill>
                <a:srgbClr val="FFFFFF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800" u="sng" dirty="0">
              <a:solidFill>
                <a:srgbClr val="FFFFFF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6B91B2-BFD8-CF46-ADE0-1126663C2B9C}"/>
              </a:ext>
            </a:extLst>
          </p:cNvPr>
          <p:cNvSpPr txBox="1"/>
          <p:nvPr/>
        </p:nvSpPr>
        <p:spPr>
          <a:xfrm>
            <a:off x="482130" y="3039728"/>
            <a:ext cx="782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Kontakti</a:t>
            </a:r>
            <a:endParaRPr lang="en-US" sz="32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5CA714-C9F6-47DE-A019-3A5B1865B032}"/>
              </a:ext>
            </a:extLst>
          </p:cNvPr>
          <p:cNvSpPr txBox="1"/>
          <p:nvPr/>
        </p:nvSpPr>
        <p:spPr>
          <a:xfrm>
            <a:off x="599201" y="426002"/>
            <a:ext cx="782103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Komparativna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studija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sr-Latn-ME" sz="24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zakonodavnih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institucionalnih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okvira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i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najboljih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praksi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u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oblasti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medijacije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u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privrednim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sporovima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, </a:t>
            </a:r>
            <a:endParaRPr lang="sr-Latn-ME" sz="24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uz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preporuke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za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Republiku</a:t>
            </a: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Srbiju</a:t>
            </a:r>
            <a:endParaRPr lang="sr-Latn-ME" sz="24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sr-Latn-ME" sz="24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  <a:p>
            <a:pPr algn="ctr"/>
            <a:r>
              <a:rPr lang="en-US" sz="1800" u="sng" dirty="0">
                <a:solidFill>
                  <a:srgbClr val="8801C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</a:t>
            </a:r>
            <a:r>
              <a:rPr lang="en-US" sz="1800" b="1" u="sng" dirty="0">
                <a:solidFill>
                  <a:srgbClr val="8801C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www.mpravde.gov.rs/tekst/33930/unapredjenje-medijacije-u-privrednim-sporovima-u-republici-srbiji.php</a:t>
            </a:r>
            <a:r>
              <a:rPr lang="en-US" sz="1800" b="1" dirty="0">
                <a:solidFill>
                  <a:srgbClr val="8801C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sr-Latn-ME" sz="2400" b="1" dirty="0">
              <a:solidFill>
                <a:srgbClr val="8801C5"/>
              </a:solidFill>
              <a:latin typeface="Georgia" panose="02040502050405020303" pitchFamily="18" charset="0"/>
              <a:ea typeface="Verdana" panose="020B0604030504040204" pitchFamily="34" charset="0"/>
            </a:endParaRPr>
          </a:p>
        </p:txBody>
      </p:sp>
      <p:pic>
        <p:nvPicPr>
          <p:cNvPr id="22" name="Picture 21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B8EBF0F0-B65F-4238-8C21-8CF4BA47DA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649" y="4152045"/>
            <a:ext cx="1219518" cy="121951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 descr="Leonardo D&amp;#39;Urso">
            <a:extLst>
              <a:ext uri="{FF2B5EF4-FFF2-40B4-BE49-F238E27FC236}">
                <a16:creationId xmlns:a16="http://schemas.microsoft.com/office/drawing/2014/main" id="{25262F71-FC3C-4439-B48B-C84F08032A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63" y="4153563"/>
            <a:ext cx="1187519" cy="118751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16F2683-474C-2C4A-953E-6DB11EB3E0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7865" y="4414011"/>
            <a:ext cx="1764209" cy="892167"/>
          </a:xfrm>
          <a:prstGeom prst="rect">
            <a:avLst/>
          </a:prstGeom>
        </p:spPr>
      </p:pic>
      <p:pic>
        <p:nvPicPr>
          <p:cNvPr id="15" name="Рисунок 2">
            <a:extLst>
              <a:ext uri="{FF2B5EF4-FFF2-40B4-BE49-F238E27FC236}">
                <a16:creationId xmlns:a16="http://schemas.microsoft.com/office/drawing/2014/main" id="{A26FC3FD-0E9B-3047-BDAA-EE86813B21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527" y="4245922"/>
            <a:ext cx="1110506" cy="10441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7E6490-8671-456A-A844-9C6037AB2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4737" y="5709939"/>
            <a:ext cx="2626255" cy="58306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C4829-1CA0-4385-BEA9-114B2976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8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D1F4D63-78DB-8444-839A-BEFDAB254D52}"/>
              </a:ext>
            </a:extLst>
          </p:cNvPr>
          <p:cNvSpPr/>
          <p:nvPr/>
        </p:nvSpPr>
        <p:spPr>
          <a:xfrm>
            <a:off x="0" y="6475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rgbClr val="00AE9E"/>
              </a:gs>
              <a:gs pos="0">
                <a:srgbClr val="00539B"/>
              </a:gs>
              <a:gs pos="34000">
                <a:srgbClr val="0079C1"/>
              </a:gs>
            </a:gsLst>
            <a:lin ang="2700000" scaled="1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Franklin Gothic Book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AD4D8-2A51-ED44-AE59-5645B0C0D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062" y="6300328"/>
            <a:ext cx="1820918" cy="3390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3D82CAE-BA50-8A48-9FFE-BCF10D4576E0}"/>
              </a:ext>
            </a:extLst>
          </p:cNvPr>
          <p:cNvSpPr/>
          <p:nvPr/>
        </p:nvSpPr>
        <p:spPr>
          <a:xfrm>
            <a:off x="365758" y="493492"/>
            <a:ext cx="2846735" cy="497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324F89-AB2A-904A-A80F-9F9CDB784379}"/>
              </a:ext>
            </a:extLst>
          </p:cNvPr>
          <p:cNvSpPr txBox="1"/>
          <p:nvPr/>
        </p:nvSpPr>
        <p:spPr>
          <a:xfrm>
            <a:off x="352158" y="483644"/>
            <a:ext cx="2846735" cy="497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sr-Latn-ME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69863">
              <a:spcAft>
                <a:spcPts val="600"/>
              </a:spcAft>
            </a:pP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Svrha </a:t>
            </a:r>
          </a:p>
          <a:p>
            <a:pPr marL="169863">
              <a:spcAft>
                <a:spcPts val="600"/>
              </a:spcAft>
            </a:pP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Studije </a:t>
            </a:r>
          </a:p>
          <a:p>
            <a:pPr marL="169863"/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9457E4-7043-B149-A8B9-E24F17A47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158" y="6153132"/>
            <a:ext cx="654295" cy="63854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921D7DD-D8CB-447D-BC08-ECA65E1A58CE}"/>
              </a:ext>
            </a:extLst>
          </p:cNvPr>
          <p:cNvSpPr txBox="1">
            <a:spLocks/>
          </p:cNvSpPr>
          <p:nvPr/>
        </p:nvSpPr>
        <p:spPr>
          <a:xfrm>
            <a:off x="3904087" y="1151941"/>
            <a:ext cx="5113867" cy="455411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400" dirty="0">
                <a:solidFill>
                  <a:srgbClr val="FFFFFF"/>
                </a:solidFill>
              </a:rPr>
              <a:t>Razmotriti iskustva u </a:t>
            </a:r>
            <a:r>
              <a:rPr lang="en-GB" sz="2400" b="1" dirty="0" err="1">
                <a:solidFill>
                  <a:srgbClr val="FFFFFF"/>
                </a:solidFill>
              </a:rPr>
              <a:t>Austri</a:t>
            </a:r>
            <a:r>
              <a:rPr lang="sr-Latn-ME" sz="2400" b="1" dirty="0">
                <a:solidFill>
                  <a:srgbClr val="FFFFFF"/>
                </a:solidFill>
              </a:rPr>
              <a:t>ji, Grčkoj, Italiji, Holandiji, Turskoj, Singapuru i Zapadnom Balkanu</a:t>
            </a:r>
            <a:r>
              <a:rPr lang="en-GB" sz="2400" dirty="0">
                <a:solidFill>
                  <a:srgbClr val="FFFFFF"/>
                </a:solidFill>
              </a:rPr>
              <a:t> </a:t>
            </a:r>
          </a:p>
          <a:p>
            <a:endParaRPr lang="en-GB" sz="2400" dirty="0">
              <a:solidFill>
                <a:srgbClr val="FFFFFF"/>
              </a:solidFill>
            </a:endParaRPr>
          </a:p>
          <a:p>
            <a:r>
              <a:rPr lang="sr-Latn-ME" sz="2400" dirty="0">
                <a:solidFill>
                  <a:srgbClr val="FFFFFF"/>
                </a:solidFill>
              </a:rPr>
              <a:t>Napraviti zaključke i pružiti preporuke za Republiku Srbiju</a:t>
            </a:r>
            <a:endParaRPr lang="en-GB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sr-Latn-ME" sz="2400" dirty="0">
                <a:solidFill>
                  <a:srgbClr val="FFFFFF"/>
                </a:solidFill>
              </a:rPr>
              <a:t>Medijacija u privrednim sporovima – za sporove koji proizilaze iz privrednih odnosa </a:t>
            </a:r>
            <a:endParaRPr lang="en-GB" sz="2400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575DCA-8788-4D46-90AC-72D9BC4E8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BEC41-DAD1-46A0-BD03-C2273CB77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45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179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Komparativna studija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A3DD67-53F8-8D4C-A97E-13843FA449C8}"/>
              </a:ext>
            </a:extLst>
          </p:cNvPr>
          <p:cNvSpPr txBox="1"/>
          <p:nvPr/>
        </p:nvSpPr>
        <p:spPr>
          <a:xfrm>
            <a:off x="205681" y="2934161"/>
            <a:ext cx="2867719" cy="27580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Podaci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iz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Izveštaja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CEPEJ-a za 2018. o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efikasnosti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kvalitetu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pravosuđa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sr-Latn-ME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Prvostepeni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privredni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građanski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parnični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postupci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tokom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2016.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godine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uz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procenu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broja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medijacija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na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100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stanovnika</a:t>
            </a:r>
            <a:r>
              <a:rPr lang="sr-Latn-ME" sz="1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7541C12-F7A6-4E84-A64E-A4C9A4214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" y="1575487"/>
            <a:ext cx="3568360" cy="137560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Broj suđenja u odnosu na </a:t>
            </a:r>
            <a:b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r-Latn-ME" sz="2200" b="1" dirty="0">
                <a:solidFill>
                  <a:srgbClr val="00AE9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medijaciju </a:t>
            </a:r>
            <a:endParaRPr lang="en-US" sz="2200" b="1" dirty="0">
              <a:solidFill>
                <a:srgbClr val="00AE9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44C3025-FDAE-4A63-A3ED-91A3E4C512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660327"/>
              </p:ext>
            </p:extLst>
          </p:nvPr>
        </p:nvGraphicFramePr>
        <p:xfrm>
          <a:off x="4125382" y="1398190"/>
          <a:ext cx="4514119" cy="4293991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975269">
                  <a:extLst>
                    <a:ext uri="{9D8B030D-6E8A-4147-A177-3AD203B41FA5}">
                      <a16:colId xmlns:a16="http://schemas.microsoft.com/office/drawing/2014/main" val="3678205777"/>
                    </a:ext>
                  </a:extLst>
                </a:gridCol>
                <a:gridCol w="932102">
                  <a:extLst>
                    <a:ext uri="{9D8B030D-6E8A-4147-A177-3AD203B41FA5}">
                      <a16:colId xmlns:a16="http://schemas.microsoft.com/office/drawing/2014/main" val="266409780"/>
                    </a:ext>
                  </a:extLst>
                </a:gridCol>
                <a:gridCol w="891751">
                  <a:extLst>
                    <a:ext uri="{9D8B030D-6E8A-4147-A177-3AD203B41FA5}">
                      <a16:colId xmlns:a16="http://schemas.microsoft.com/office/drawing/2014/main" val="1727061309"/>
                    </a:ext>
                  </a:extLst>
                </a:gridCol>
                <a:gridCol w="800725">
                  <a:extLst>
                    <a:ext uri="{9D8B030D-6E8A-4147-A177-3AD203B41FA5}">
                      <a16:colId xmlns:a16="http://schemas.microsoft.com/office/drawing/2014/main" val="1988806783"/>
                    </a:ext>
                  </a:extLst>
                </a:gridCol>
                <a:gridCol w="914272">
                  <a:extLst>
                    <a:ext uri="{9D8B030D-6E8A-4147-A177-3AD203B41FA5}">
                      <a16:colId xmlns:a16="http://schemas.microsoft.com/office/drawing/2014/main" val="2999686390"/>
                    </a:ext>
                  </a:extLst>
                </a:gridCol>
              </a:tblGrid>
              <a:tr h="685651">
                <a:tc>
                  <a:txBody>
                    <a:bodyPr/>
                    <a:lstStyle/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9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Incoming Cases (every 100 inhabitants) </a:t>
                      </a:r>
                      <a:endParaRPr lang="en-GB" sz="9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Pending Cases</a:t>
                      </a:r>
                    </a:p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(every 100 inhabitants)</a:t>
                      </a:r>
                      <a:endParaRPr lang="en-GB" sz="9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Disposition Time in days </a:t>
                      </a:r>
                      <a:endParaRPr lang="en-GB" sz="9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cap="none" spc="0">
                          <a:solidFill>
                            <a:schemeClr val="bg1"/>
                          </a:solidFill>
                          <a:effectLst/>
                        </a:rPr>
                        <a:t>Estimated nr. of mediations (every 100 inhabitant) </a:t>
                      </a:r>
                      <a:endParaRPr lang="en-GB" sz="9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79105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Montenegro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4,8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3,4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267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0,27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553857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Serbia 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4,2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3,4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315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0,008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86513"/>
                  </a:ext>
                </a:extLst>
              </a:tr>
              <a:tr h="405683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Bosnia and Herzegovina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4,0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7,2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574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0,001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8871565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Croatia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3,3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3,8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364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93231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Italy 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2,6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4,1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514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0,24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3479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Slovenia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2,5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2,0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280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08649"/>
                  </a:ext>
                </a:extLst>
              </a:tr>
              <a:tr h="405683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Average </a:t>
                      </a:r>
                      <a:r>
                        <a:rPr lang="en-GB" sz="900" cap="none" spc="0" dirty="0" err="1">
                          <a:solidFill>
                            <a:schemeClr val="tx1"/>
                          </a:solidFill>
                          <a:effectLst/>
                        </a:rPr>
                        <a:t>CoE</a:t>
                      </a:r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 Member States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2,5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1,6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233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342656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Turkey 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2,2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399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0,5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597738"/>
                  </a:ext>
                </a:extLst>
              </a:tr>
              <a:tr h="405683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North Macedonia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1,6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223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0,002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136773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Greece 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1,4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2,3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610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0,004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736235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Austria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1,0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133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0,005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825266"/>
                  </a:ext>
                </a:extLst>
              </a:tr>
              <a:tr h="265699"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Netherlands 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0,3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>
                          <a:solidFill>
                            <a:schemeClr val="tx1"/>
                          </a:solidFill>
                          <a:effectLst/>
                        </a:rPr>
                        <a:t>121</a:t>
                      </a:r>
                      <a:endParaRPr lang="en-GB" sz="9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cap="none" spc="0" dirty="0">
                          <a:solidFill>
                            <a:schemeClr val="tx1"/>
                          </a:solidFill>
                          <a:effectLst/>
                        </a:rPr>
                        <a:t>0,005</a:t>
                      </a:r>
                      <a:endParaRPr lang="en-GB" sz="9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065" marR="46191" marT="61589" marB="61589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33098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72BF8C2-CB86-4CF6-A9B3-F3C7B6101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C6B89EF-026D-404B-975D-48BA6719B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22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E42DF7-4745-8945-B658-CA10749D8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98" y="-6350"/>
            <a:ext cx="9148898" cy="68743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260144"/>
            <a:ext cx="782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Razbijanje podataka / analiza</a:t>
            </a:r>
            <a:r>
              <a:rPr lang="en-US" sz="3200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en-US" sz="3200" dirty="0">
              <a:solidFill>
                <a:schemeClr val="bg1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B022F-C039-DF43-BF12-E47BF08291D1}"/>
              </a:ext>
            </a:extLst>
          </p:cNvPr>
          <p:cNvSpPr/>
          <p:nvPr/>
        </p:nvSpPr>
        <p:spPr>
          <a:xfrm>
            <a:off x="0" y="6086007"/>
            <a:ext cx="9144000" cy="771993"/>
          </a:xfrm>
          <a:prstGeom prst="rect">
            <a:avLst/>
          </a:prstGeom>
          <a:solidFill>
            <a:srgbClr val="005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Comparative Study</a:t>
            </a:r>
            <a:endParaRPr lang="en-US" sz="18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FBDCB-CA51-554C-B5B6-480A89131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062" y="6300328"/>
            <a:ext cx="1820918" cy="3390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29F3AF-1F91-A142-9EEE-C16ADFCB0B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58" y="6146954"/>
            <a:ext cx="654295" cy="63854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87DB37D-5B0D-4477-B5A6-71C30503C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9" y="1805570"/>
            <a:ext cx="8596668" cy="3880773"/>
          </a:xfrm>
        </p:spPr>
        <p:txBody>
          <a:bodyPr/>
          <a:lstStyle/>
          <a:p>
            <a:r>
              <a:rPr lang="en-GB" sz="2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Analizirane</a:t>
            </a:r>
            <a:r>
              <a:rPr lang="en-GB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informacije</a:t>
            </a:r>
            <a:r>
              <a:rPr lang="en-GB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po </a:t>
            </a:r>
            <a:r>
              <a:rPr lang="en-GB" sz="2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pojedina</a:t>
            </a:r>
            <a:r>
              <a:rPr lang="sr-Latn-M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č</a:t>
            </a:r>
            <a:r>
              <a:rPr lang="en-GB" sz="2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nim</a:t>
            </a:r>
            <a:r>
              <a:rPr lang="en-GB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zemljama</a:t>
            </a:r>
            <a:r>
              <a:rPr lang="en-GB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endParaRPr lang="en-GB" sz="3200" b="1" dirty="0"/>
          </a:p>
          <a:p>
            <a:r>
              <a:rPr lang="sr-Latn-ME" sz="2000" b="1" dirty="0">
                <a:solidFill>
                  <a:schemeClr val="bg1"/>
                </a:solidFill>
              </a:rPr>
              <a:t>Potražnja</a:t>
            </a:r>
            <a:r>
              <a:rPr lang="en-GB" sz="2000" b="1" dirty="0">
                <a:solidFill>
                  <a:schemeClr val="bg1"/>
                </a:solidFill>
              </a:rPr>
              <a:t> – </a:t>
            </a:r>
            <a:r>
              <a:rPr lang="sr-Latn-ME" sz="2000" dirty="0">
                <a:solidFill>
                  <a:schemeClr val="bg1"/>
                </a:solidFill>
              </a:rPr>
              <a:t>načini za povećanje broja privrednih medijacija</a:t>
            </a:r>
            <a:endParaRPr lang="en-GB" sz="2000" dirty="0">
              <a:solidFill>
                <a:schemeClr val="bg1"/>
              </a:solidFill>
            </a:endParaRPr>
          </a:p>
          <a:p>
            <a:r>
              <a:rPr lang="sr-Latn-ME" sz="2000" b="1" dirty="0">
                <a:solidFill>
                  <a:schemeClr val="bg1"/>
                </a:solidFill>
              </a:rPr>
              <a:t>Ponuda</a:t>
            </a:r>
            <a:r>
              <a:rPr lang="en-GB" sz="2000" b="1" dirty="0">
                <a:solidFill>
                  <a:schemeClr val="bg1"/>
                </a:solidFill>
              </a:rPr>
              <a:t> – </a:t>
            </a:r>
            <a:r>
              <a:rPr lang="sr-Latn-ME" sz="2000" dirty="0">
                <a:solidFill>
                  <a:schemeClr val="bg1"/>
                </a:solidFill>
              </a:rPr>
              <a:t>Sredstva za unapređenje kvaliteta usluga medijacije</a:t>
            </a:r>
            <a:endParaRPr lang="en-GB" sz="2000" dirty="0">
              <a:solidFill>
                <a:schemeClr val="bg1"/>
              </a:solidFill>
              <a:effectLst/>
            </a:endParaRPr>
          </a:p>
          <a:p>
            <a:endParaRPr lang="en-GB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r-Latn-M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Koje su rezultirale setom najboljih praksi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04C34D-3CDF-4270-9DA6-F312189D41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29717F-66FF-4790-80B7-D443AFBF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2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56761"/>
            <a:ext cx="76683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Prednosti i prepreke za primenu privredne medijacije</a:t>
            </a:r>
            <a:r>
              <a:rPr lang="en-GB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 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B103C022-7289-440B-9E94-3A55D436EC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349957"/>
              </p:ext>
            </p:extLst>
          </p:nvPr>
        </p:nvGraphicFramePr>
        <p:xfrm>
          <a:off x="459682" y="1618722"/>
          <a:ext cx="8070440" cy="3886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4490">
                  <a:extLst>
                    <a:ext uri="{9D8B030D-6E8A-4147-A177-3AD203B41FA5}">
                      <a16:colId xmlns:a16="http://schemas.microsoft.com/office/drawing/2014/main" val="2274146192"/>
                    </a:ext>
                  </a:extLst>
                </a:gridCol>
                <a:gridCol w="4005950">
                  <a:extLst>
                    <a:ext uri="{9D8B030D-6E8A-4147-A177-3AD203B41FA5}">
                      <a16:colId xmlns:a16="http://schemas.microsoft.com/office/drawing/2014/main" val="853283313"/>
                    </a:ext>
                  </a:extLst>
                </a:gridCol>
              </a:tblGrid>
              <a:tr h="4823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</a:rPr>
                        <a:t>Prednosti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101" marR="6310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</a:rPr>
                        <a:t>Prepreke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101" marR="63101" marT="0" marB="0"/>
                </a:tc>
                <a:extLst>
                  <a:ext uri="{0D108BD9-81ED-4DB2-BD59-A6C34878D82A}">
                    <a16:rowId xmlns:a16="http://schemas.microsoft.com/office/drawing/2014/main" val="4127313145"/>
                  </a:ext>
                </a:extLst>
              </a:tr>
              <a:tr h="3399062">
                <a:tc>
                  <a:txBody>
                    <a:bodyPr/>
                    <a:lstStyle/>
                    <a:p>
                      <a:pPr marL="377825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 </a:t>
                      </a:r>
                      <a:endParaRPr lang="sr-Latn-ME" sz="1500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Direktna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ušteda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vremena</a:t>
                      </a:r>
                      <a:r>
                        <a:rPr lang="en-GB" sz="1600" b="1" dirty="0">
                          <a:effectLst/>
                        </a:rPr>
                        <a:t>; 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Direktna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ušteda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troškova</a:t>
                      </a:r>
                      <a:r>
                        <a:rPr lang="en-GB" sz="1600" b="1" dirty="0">
                          <a:effectLst/>
                        </a:rPr>
                        <a:t>; 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Indirektna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ušteda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troškova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i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vremena</a:t>
                      </a:r>
                      <a:r>
                        <a:rPr lang="en-GB" sz="1600" b="1" dirty="0">
                          <a:effectLst/>
                        </a:rPr>
                        <a:t> (</a:t>
                      </a:r>
                      <a:r>
                        <a:rPr lang="en-GB" sz="1600" b="1" dirty="0" err="1">
                          <a:effectLst/>
                        </a:rPr>
                        <a:t>npr</a:t>
                      </a:r>
                      <a:r>
                        <a:rPr lang="en-GB" sz="1600" b="1" dirty="0">
                          <a:effectLst/>
                        </a:rPr>
                        <a:t>. </a:t>
                      </a:r>
                      <a:r>
                        <a:rPr lang="en-GB" sz="1600" b="1" dirty="0" err="1">
                          <a:effectLst/>
                        </a:rPr>
                        <a:t>deblokada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kapitala</a:t>
                      </a:r>
                      <a:r>
                        <a:rPr lang="en-GB" sz="1600" b="1" dirty="0">
                          <a:effectLst/>
                        </a:rPr>
                        <a:t>); 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Očuvanje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poslovnih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odnosa</a:t>
                      </a:r>
                      <a:r>
                        <a:rPr lang="en-GB" sz="1600" b="1" dirty="0">
                          <a:effectLst/>
                        </a:rPr>
                        <a:t>; 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Veća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kontrola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nad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ishodom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rešavanja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spora</a:t>
                      </a:r>
                      <a:r>
                        <a:rPr lang="en-GB" sz="1600" b="1" dirty="0">
                          <a:effectLst/>
                        </a:rPr>
                        <a:t>; 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sr-Latn-ME" sz="1600" b="1" dirty="0">
                          <a:effectLst/>
                        </a:rPr>
                        <a:t>I</a:t>
                      </a:r>
                      <a:r>
                        <a:rPr lang="en-GB" sz="1600" b="1" dirty="0" err="1">
                          <a:effectLst/>
                        </a:rPr>
                        <a:t>zbegnut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stres</a:t>
                      </a:r>
                      <a:r>
                        <a:rPr lang="en-GB" sz="1600" b="1" dirty="0">
                          <a:effectLst/>
                        </a:rPr>
                        <a:t> koji </a:t>
                      </a:r>
                      <a:r>
                        <a:rPr lang="en-GB" sz="1600" b="1" dirty="0" err="1">
                          <a:effectLst/>
                        </a:rPr>
                        <a:t>nosi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sudski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postupak</a:t>
                      </a:r>
                      <a:r>
                        <a:rPr lang="en-GB" sz="1600" b="1" dirty="0">
                          <a:effectLst/>
                        </a:rPr>
                        <a:t>;</a:t>
                      </a:r>
                      <a:endParaRPr lang="sr-Latn-ME" sz="1600" b="1" dirty="0">
                        <a:effectLst/>
                      </a:endParaRPr>
                    </a:p>
                    <a:p>
                      <a:pPr marL="720725" indent="-342900">
                        <a:spcAft>
                          <a:spcPts val="0"/>
                        </a:spcAft>
                        <a:buAutoNum type="arabicPeriod"/>
                      </a:pPr>
                      <a:r>
                        <a:rPr lang="en-GB" sz="1600" b="1" dirty="0" err="1">
                          <a:effectLst/>
                        </a:rPr>
                        <a:t>Sprovođenje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donete</a:t>
                      </a:r>
                      <a:r>
                        <a:rPr lang="en-GB" sz="1600" b="1" dirty="0">
                          <a:effectLst/>
                        </a:rPr>
                        <a:t> </a:t>
                      </a:r>
                      <a:r>
                        <a:rPr lang="en-GB" sz="1600" b="1" dirty="0" err="1">
                          <a:effectLst/>
                        </a:rPr>
                        <a:t>odluke</a:t>
                      </a:r>
                      <a:endParaRPr lang="en-GB" sz="1600" b="1" dirty="0">
                        <a:effectLst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 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101" marR="63101" marT="0" marB="0"/>
                </a:tc>
                <a:tc>
                  <a:txBody>
                    <a:bodyPr/>
                    <a:lstStyle/>
                    <a:p>
                      <a:pPr marL="294005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 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Nedovoljna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informisanost</a:t>
                      </a:r>
                      <a:r>
                        <a:rPr lang="en-GB" sz="1500" dirty="0">
                          <a:effectLst/>
                        </a:rPr>
                        <a:t> o </a:t>
                      </a:r>
                      <a:r>
                        <a:rPr lang="en-GB" sz="1500" dirty="0" err="1">
                          <a:effectLst/>
                        </a:rPr>
                        <a:t>medijaciji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kao</a:t>
                      </a:r>
                      <a:r>
                        <a:rPr lang="en-GB" sz="1500" dirty="0">
                          <a:effectLst/>
                        </a:rPr>
                        <a:t> o </a:t>
                      </a:r>
                      <a:r>
                        <a:rPr lang="en-GB" sz="1500" dirty="0" err="1">
                          <a:effectLst/>
                        </a:rPr>
                        <a:t>prikladnom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sredstvu</a:t>
                      </a:r>
                      <a:r>
                        <a:rPr lang="en-GB" sz="1500" dirty="0">
                          <a:effectLst/>
                        </a:rPr>
                        <a:t> za </a:t>
                      </a:r>
                      <a:r>
                        <a:rPr lang="en-GB" sz="1500" dirty="0" err="1">
                          <a:effectLst/>
                        </a:rPr>
                        <a:t>rešavanje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sporova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  <a:endParaRPr lang="sr-Latn-ME" sz="15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Postojeći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šabloni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ugovora</a:t>
                      </a:r>
                      <a:r>
                        <a:rPr lang="en-GB" sz="1500" dirty="0">
                          <a:effectLst/>
                        </a:rPr>
                        <a:t> ne </a:t>
                      </a:r>
                      <a:r>
                        <a:rPr lang="en-GB" sz="1500" dirty="0" err="1">
                          <a:effectLst/>
                        </a:rPr>
                        <a:t>sadrže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klauzulu</a:t>
                      </a:r>
                      <a:r>
                        <a:rPr lang="en-GB" sz="1500" dirty="0">
                          <a:effectLst/>
                        </a:rPr>
                        <a:t> o </a:t>
                      </a:r>
                      <a:r>
                        <a:rPr lang="en-GB" sz="1500" dirty="0" err="1">
                          <a:effectLst/>
                        </a:rPr>
                        <a:t>medijaciji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  <a:endParaRPr lang="sr-Latn-ME" sz="15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Konzervativan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stav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advokata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  <a:endParaRPr lang="sr-Latn-ME" sz="15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Nedovoljno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obuke</a:t>
                      </a:r>
                      <a:r>
                        <a:rPr lang="en-GB" sz="1500" dirty="0">
                          <a:effectLst/>
                        </a:rPr>
                        <a:t> o </a:t>
                      </a:r>
                      <a:r>
                        <a:rPr lang="en-GB" sz="1500" dirty="0" err="1">
                          <a:effectLst/>
                        </a:rPr>
                        <a:t>medijaciji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  <a:endParaRPr lang="sr-Latn-ME" sz="15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Korporativna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kultura</a:t>
                      </a:r>
                      <a:r>
                        <a:rPr lang="en-GB" sz="1500" dirty="0">
                          <a:effectLst/>
                        </a:rPr>
                        <a:t>;   </a:t>
                      </a:r>
                      <a:endParaRPr lang="sr-Latn-ME" sz="15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Specifični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sporazumi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nivou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celog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sektora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Prethodno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iskustvo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medijacijom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Ograničena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pouzdanost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sistema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Potrebna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potvrda</a:t>
                      </a:r>
                      <a:r>
                        <a:rPr lang="en-GB" sz="1500" dirty="0">
                          <a:effectLst/>
                        </a:rPr>
                        <a:t> o </a:t>
                      </a:r>
                      <a:r>
                        <a:rPr lang="en-GB" sz="1500" dirty="0" err="1">
                          <a:effectLst/>
                        </a:rPr>
                        <a:t>suda</a:t>
                      </a:r>
                      <a:r>
                        <a:rPr lang="en-GB" sz="1500" dirty="0">
                          <a:effectLst/>
                        </a:rPr>
                        <a:t>;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500" dirty="0" err="1">
                          <a:effectLst/>
                        </a:rPr>
                        <a:t>Nedovoljna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saradnja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suprotstavljenih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err="1">
                          <a:effectLst/>
                        </a:rPr>
                        <a:t>partnera</a:t>
                      </a:r>
                      <a:r>
                        <a:rPr lang="en-GB" sz="1500" dirty="0">
                          <a:effectLst/>
                        </a:rPr>
                        <a:t> 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101" marR="63101" marT="0" marB="0"/>
                </a:tc>
                <a:extLst>
                  <a:ext uri="{0D108BD9-81ED-4DB2-BD59-A6C34878D82A}">
                    <a16:rowId xmlns:a16="http://schemas.microsoft.com/office/drawing/2014/main" val="314038635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EA24340-6ABC-4689-A485-87CFD023D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15640-D8D3-42B1-B069-FD6BA9A9D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24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949950-298A-8C4C-A41A-9A6BC08F699A}"/>
              </a:ext>
            </a:extLst>
          </p:cNvPr>
          <p:cNvGrpSpPr/>
          <p:nvPr/>
        </p:nvGrpSpPr>
        <p:grpSpPr>
          <a:xfrm>
            <a:off x="0" y="0"/>
            <a:ext cx="9144000" cy="1354667"/>
            <a:chOff x="0" y="0"/>
            <a:chExt cx="9144000" cy="17285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172C9BE-D8B9-9740-8D09-CA3FD0345FCD}"/>
                </a:ext>
              </a:extLst>
            </p:cNvPr>
            <p:cNvSpPr/>
            <p:nvPr/>
          </p:nvSpPr>
          <p:spPr>
            <a:xfrm>
              <a:off x="0" y="0"/>
              <a:ext cx="9144000" cy="17285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5579503-EB05-7A4F-8401-43A172514F8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28522"/>
              <a:ext cx="9144000" cy="0"/>
            </a:xfrm>
            <a:prstGeom prst="line">
              <a:avLst/>
            </a:prstGeom>
            <a:ln w="28575">
              <a:solidFill>
                <a:srgbClr val="00AE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2" y="384945"/>
            <a:ext cx="782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„Paradoks medijacije</a:t>
            </a:r>
            <a:r>
              <a:rPr lang="en-GB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” 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459682" y="1716598"/>
            <a:ext cx="8260248" cy="383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539B"/>
              </a:buClr>
              <a:buFont typeface="Wingdings" panose="05000000000000000000" pitchFamily="2" charset="2"/>
              <a:buChar char="Ø"/>
            </a:pP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Istraživanja pokazuju da kompanije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imaju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afinitet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prema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medijaciji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ali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joj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retko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pribegavaju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539B"/>
              </a:buClr>
              <a:buFont typeface="Wingdings" panose="05000000000000000000" pitchFamily="2" charset="2"/>
              <a:buChar char="Ø"/>
            </a:pP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Međutim, najveći dio istraživanja je sproveden uglavnom među velikim korporacijama sa razvijenim pravnim službama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539B"/>
              </a:buClr>
              <a:buFont typeface="Wingdings" panose="05000000000000000000" pitchFamily="2" charset="2"/>
              <a:buChar char="Ø"/>
            </a:pP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ostoji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velika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razlika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u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pogledu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vođenja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sporova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između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velike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korporacije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malog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ili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srednjeg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preduzeća</a:t>
            </a: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 (MSP)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539B"/>
              </a:buClr>
              <a:buFont typeface="Wingdings" panose="05000000000000000000" pitchFamily="2" charset="2"/>
              <a:buChar char="Ø"/>
            </a:pP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MSP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čine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99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odsto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registrovanih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preduzeća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u Srbiji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generišu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oko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67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odsto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radnih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mesta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u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zemlji</a:t>
            </a: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539B"/>
              </a:buClr>
              <a:buFont typeface="Wingdings" panose="05000000000000000000" pitchFamily="2" charset="2"/>
              <a:buChar char="Ø"/>
            </a:pP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MSP s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često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odriču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povrata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duga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zbog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složenosti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troškova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ne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traže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pravn</a:t>
            </a: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</a:rPr>
              <a:t>savet</a:t>
            </a:r>
            <a:r>
              <a:rPr lang="sr-Latn-ME" dirty="0"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BEFB71-5A86-471D-8046-D4873E5DD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C18CD6C-2D45-4099-83DB-A8BE4853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Analize pojedinačnih država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 err="1">
                <a:solidFill>
                  <a:srgbClr val="00AE9E"/>
                </a:solidFill>
              </a:rPr>
              <a:t>Austri</a:t>
            </a:r>
            <a:r>
              <a:rPr lang="sr-Latn-ME" sz="2000" b="1" dirty="0">
                <a:solidFill>
                  <a:srgbClr val="00AE9E"/>
                </a:solidFill>
              </a:rPr>
              <a:t>j</a:t>
            </a:r>
            <a:r>
              <a:rPr lang="en-GB" sz="2000" b="1" dirty="0">
                <a:solidFill>
                  <a:srgbClr val="00AE9E"/>
                </a:solidFill>
              </a:rPr>
              <a:t>a</a:t>
            </a:r>
            <a:r>
              <a:rPr lang="en-GB" sz="2000" dirty="0"/>
              <a:t> – </a:t>
            </a:r>
            <a:r>
              <a:rPr lang="en-GB" sz="2000" i="1" dirty="0" err="1"/>
              <a:t>Austrijski</a:t>
            </a:r>
            <a:r>
              <a:rPr lang="en-GB" sz="2000" i="1" dirty="0"/>
              <a:t> </a:t>
            </a:r>
            <a:r>
              <a:rPr lang="en-GB" sz="2000" i="1" dirty="0" err="1"/>
              <a:t>zakonodavni</a:t>
            </a:r>
            <a:r>
              <a:rPr lang="en-GB" sz="2000" i="1" dirty="0"/>
              <a:t> </a:t>
            </a:r>
            <a:r>
              <a:rPr lang="en-GB" sz="2000" i="1" dirty="0" err="1"/>
              <a:t>okvir</a:t>
            </a:r>
            <a:r>
              <a:rPr lang="en-GB" sz="2000" i="1" dirty="0"/>
              <a:t> u </a:t>
            </a:r>
            <a:r>
              <a:rPr lang="en-GB" sz="2000" i="1" dirty="0" err="1"/>
              <a:t>polju</a:t>
            </a:r>
            <a:r>
              <a:rPr lang="en-GB" sz="2000" i="1" dirty="0"/>
              <a:t> </a:t>
            </a:r>
            <a:r>
              <a:rPr lang="en-GB" sz="2000" i="1" dirty="0" err="1"/>
              <a:t>medijacije</a:t>
            </a:r>
            <a:r>
              <a:rPr lang="en-GB" sz="2000" i="1" dirty="0"/>
              <a:t> </a:t>
            </a:r>
            <a:r>
              <a:rPr lang="en-GB" sz="2000" i="1" dirty="0" err="1"/>
              <a:t>nije</a:t>
            </a:r>
            <a:r>
              <a:rPr lang="en-GB" sz="2000" i="1" dirty="0"/>
              <a:t> bio </a:t>
            </a:r>
            <a:r>
              <a:rPr lang="en-GB" sz="2000" i="1" dirty="0" err="1"/>
              <a:t>dovoljan</a:t>
            </a:r>
            <a:r>
              <a:rPr lang="en-GB" sz="2000" i="1" dirty="0"/>
              <a:t> da </a:t>
            </a:r>
            <a:r>
              <a:rPr lang="en-GB" sz="2000" i="1" dirty="0" err="1"/>
              <a:t>doprinese</a:t>
            </a:r>
            <a:r>
              <a:rPr lang="en-GB" sz="2000" i="1" dirty="0"/>
              <a:t> </a:t>
            </a:r>
            <a:r>
              <a:rPr lang="en-GB" sz="2000" i="1" dirty="0" err="1"/>
              <a:t>većoj</a:t>
            </a:r>
            <a:r>
              <a:rPr lang="en-GB" sz="2000" i="1" dirty="0"/>
              <a:t> </a:t>
            </a:r>
            <a:r>
              <a:rPr lang="en-GB" sz="2000" i="1" dirty="0" err="1"/>
              <a:t>potrebi</a:t>
            </a:r>
            <a:r>
              <a:rPr lang="en-GB" sz="2000" i="1" dirty="0"/>
              <a:t> za </a:t>
            </a:r>
            <a:r>
              <a:rPr lang="sr-Latn-ME" sz="2000" i="1" dirty="0"/>
              <a:t>privrednom</a:t>
            </a:r>
            <a:r>
              <a:rPr lang="en-GB" sz="2000" i="1" dirty="0"/>
              <a:t> </a:t>
            </a:r>
            <a:r>
              <a:rPr lang="en-GB" sz="2000" i="1" dirty="0" err="1"/>
              <a:t>medijacijom</a:t>
            </a:r>
            <a:r>
              <a:rPr lang="en-GB" i="1" dirty="0"/>
              <a:t>. </a:t>
            </a:r>
          </a:p>
          <a:p>
            <a:pPr marL="685800" lvl="3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Nema elementa obaveznosti</a:t>
            </a:r>
            <a:r>
              <a:rPr lang="en-GB" sz="1800" dirty="0"/>
              <a:t>.</a:t>
            </a:r>
          </a:p>
          <a:p>
            <a:pPr marL="685800" lvl="3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en-GB" sz="1800" dirty="0" err="1"/>
              <a:t>Hibridne</a:t>
            </a:r>
            <a:r>
              <a:rPr lang="en-GB" sz="1800" dirty="0"/>
              <a:t> procedure za </a:t>
            </a:r>
            <a:r>
              <a:rPr lang="en-GB" sz="1800" dirty="0" err="1"/>
              <a:t>alternativno</a:t>
            </a:r>
            <a:r>
              <a:rPr lang="en-GB" sz="1800" dirty="0"/>
              <a:t> </a:t>
            </a:r>
            <a:r>
              <a:rPr lang="en-GB" sz="1800" dirty="0" err="1"/>
              <a:t>rešavanje</a:t>
            </a:r>
            <a:r>
              <a:rPr lang="en-GB" sz="1800" dirty="0"/>
              <a:t> </a:t>
            </a:r>
            <a:r>
              <a:rPr lang="en-GB" sz="1800" dirty="0" err="1"/>
              <a:t>sporova</a:t>
            </a:r>
            <a:r>
              <a:rPr lang="en-GB" sz="1800" dirty="0"/>
              <a:t> </a:t>
            </a:r>
            <a:r>
              <a:rPr lang="en-GB" sz="1800" dirty="0" err="1"/>
              <a:t>sve</a:t>
            </a:r>
            <a:r>
              <a:rPr lang="en-GB" sz="1800" dirty="0"/>
              <a:t> </a:t>
            </a:r>
            <a:r>
              <a:rPr lang="en-GB" sz="1800" dirty="0" err="1"/>
              <a:t>više</a:t>
            </a:r>
            <a:r>
              <a:rPr lang="en-GB" sz="1800" dirty="0"/>
              <a:t> </a:t>
            </a:r>
            <a:r>
              <a:rPr lang="en-GB" sz="1800" dirty="0" err="1"/>
              <a:t>dobijaju</a:t>
            </a:r>
            <a:r>
              <a:rPr lang="en-GB" sz="1800" dirty="0"/>
              <a:t> </a:t>
            </a:r>
            <a:r>
              <a:rPr lang="en-GB" sz="1800" dirty="0" err="1"/>
              <a:t>na</a:t>
            </a:r>
            <a:r>
              <a:rPr lang="en-GB" sz="1800" dirty="0"/>
              <a:t> </a:t>
            </a:r>
            <a:r>
              <a:rPr lang="en-GB" sz="1800" dirty="0" err="1"/>
              <a:t>značaju</a:t>
            </a:r>
            <a:r>
              <a:rPr lang="en-GB" sz="1800" dirty="0"/>
              <a:t>.</a:t>
            </a:r>
          </a:p>
          <a:p>
            <a:pPr marL="685800" lvl="3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en-GB" sz="1800" dirty="0" err="1"/>
              <a:t>Potrebno</a:t>
            </a:r>
            <a:r>
              <a:rPr lang="en-GB" sz="1800" dirty="0"/>
              <a:t> je </a:t>
            </a:r>
            <a:r>
              <a:rPr lang="en-GB" sz="1800" dirty="0" err="1"/>
              <a:t>više</a:t>
            </a:r>
            <a:r>
              <a:rPr lang="en-GB" sz="1800" dirty="0"/>
              <a:t> </a:t>
            </a:r>
            <a:r>
              <a:rPr lang="sr-Latn-ME" sz="1800" dirty="0"/>
              <a:t>podsticaja</a:t>
            </a:r>
            <a:r>
              <a:rPr lang="en-GB" sz="1800" dirty="0"/>
              <a:t> </a:t>
            </a:r>
            <a:r>
              <a:rPr lang="en-GB" sz="1800" dirty="0" err="1"/>
              <a:t>kako</a:t>
            </a:r>
            <a:r>
              <a:rPr lang="en-GB" sz="1800" dirty="0"/>
              <a:t> bi se </a:t>
            </a:r>
            <a:r>
              <a:rPr lang="en-GB" sz="1800" dirty="0" err="1"/>
              <a:t>više</a:t>
            </a:r>
            <a:r>
              <a:rPr lang="en-GB" sz="1800" dirty="0"/>
              <a:t> </a:t>
            </a:r>
            <a:r>
              <a:rPr lang="en-GB" sz="1800" dirty="0" err="1"/>
              <a:t>promovisalo</a:t>
            </a:r>
            <a:r>
              <a:rPr lang="en-GB" sz="1800" dirty="0"/>
              <a:t> </a:t>
            </a:r>
            <a:r>
              <a:rPr lang="en-GB" sz="1800" dirty="0" err="1"/>
              <a:t>korišćenje</a:t>
            </a:r>
            <a:r>
              <a:rPr lang="en-GB" sz="1800" dirty="0"/>
              <a:t> </a:t>
            </a:r>
            <a:r>
              <a:rPr lang="en-GB" sz="1800" dirty="0" err="1"/>
              <a:t>medijacije</a:t>
            </a:r>
            <a:r>
              <a:rPr lang="en-GB" sz="1800" dirty="0"/>
              <a:t>.</a:t>
            </a: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AE9E"/>
                </a:solidFill>
              </a:rPr>
              <a:t>Gr</a:t>
            </a:r>
            <a:r>
              <a:rPr lang="sr-Latn-ME" sz="2000" b="1" dirty="0">
                <a:solidFill>
                  <a:srgbClr val="00AE9E"/>
                </a:solidFill>
              </a:rPr>
              <a:t>čka</a:t>
            </a:r>
            <a:r>
              <a:rPr lang="en-GB" sz="2000" b="1" dirty="0">
                <a:solidFill>
                  <a:srgbClr val="00AE9E"/>
                </a:solidFill>
              </a:rPr>
              <a:t> </a:t>
            </a:r>
            <a:r>
              <a:rPr lang="en-GB" sz="2000" dirty="0"/>
              <a:t> - </a:t>
            </a:r>
            <a:r>
              <a:rPr lang="en-GB" sz="2000" i="1" dirty="0"/>
              <a:t>U </a:t>
            </a:r>
            <a:r>
              <a:rPr lang="en-GB" sz="2000" i="1" dirty="0" err="1"/>
              <a:t>poslednjih</a:t>
            </a:r>
            <a:r>
              <a:rPr lang="en-GB" sz="2000" i="1" dirty="0"/>
              <a:t> 10 </a:t>
            </a:r>
            <a:r>
              <a:rPr lang="en-GB" sz="2000" i="1" dirty="0" err="1"/>
              <a:t>godina</a:t>
            </a:r>
            <a:r>
              <a:rPr lang="en-GB" sz="2000" i="1" dirty="0"/>
              <a:t>, </a:t>
            </a:r>
            <a:r>
              <a:rPr lang="en-GB" sz="2000" i="1" dirty="0" err="1"/>
              <a:t>legislativa</a:t>
            </a:r>
            <a:r>
              <a:rPr lang="en-GB" sz="2000" i="1" dirty="0"/>
              <a:t> </a:t>
            </a:r>
            <a:r>
              <a:rPr lang="en-GB" sz="2000" i="1" dirty="0" err="1"/>
              <a:t>koja</a:t>
            </a:r>
            <a:r>
              <a:rPr lang="en-GB" sz="2000" i="1" dirty="0"/>
              <a:t> je </a:t>
            </a:r>
            <a:r>
              <a:rPr lang="en-GB" sz="2000" i="1" dirty="0" err="1"/>
              <a:t>bila</a:t>
            </a:r>
            <a:r>
              <a:rPr lang="en-GB" sz="2000" i="1" dirty="0"/>
              <a:t> </a:t>
            </a:r>
            <a:r>
              <a:rPr lang="en-GB" sz="2000" i="1" dirty="0" err="1"/>
              <a:t>usmerena</a:t>
            </a:r>
            <a:r>
              <a:rPr lang="en-GB" sz="2000" i="1" dirty="0"/>
              <a:t> </a:t>
            </a:r>
            <a:r>
              <a:rPr lang="en-GB" sz="2000" i="1" dirty="0" err="1"/>
              <a:t>samo</a:t>
            </a:r>
            <a:r>
              <a:rPr lang="en-GB" sz="2000" i="1" dirty="0"/>
              <a:t> </a:t>
            </a:r>
            <a:r>
              <a:rPr lang="en-GB" sz="2000" i="1" dirty="0" err="1"/>
              <a:t>na</a:t>
            </a:r>
            <a:r>
              <a:rPr lang="en-GB" sz="2000" i="1" dirty="0"/>
              <a:t> </a:t>
            </a:r>
            <a:r>
              <a:rPr lang="en-GB" sz="2000" i="1" dirty="0" err="1"/>
              <a:t>dobrovoljni</a:t>
            </a:r>
            <a:r>
              <a:rPr lang="en-GB" sz="2000" i="1" dirty="0"/>
              <a:t> </a:t>
            </a:r>
            <a:r>
              <a:rPr lang="en-GB" sz="2000" i="1" dirty="0" err="1"/>
              <a:t>pristanak</a:t>
            </a:r>
            <a:r>
              <a:rPr lang="en-GB" sz="2000" i="1" dirty="0"/>
              <a:t> </a:t>
            </a:r>
            <a:r>
              <a:rPr lang="en-GB" sz="2000" i="1" dirty="0" err="1"/>
              <a:t>na</a:t>
            </a:r>
            <a:r>
              <a:rPr lang="en-GB" sz="2000" i="1" dirty="0"/>
              <a:t> </a:t>
            </a:r>
            <a:r>
              <a:rPr lang="en-GB" sz="2000" i="1" dirty="0" err="1"/>
              <a:t>medijaciju</a:t>
            </a:r>
            <a:r>
              <a:rPr lang="en-GB" sz="2000" i="1" dirty="0"/>
              <a:t> </a:t>
            </a:r>
            <a:r>
              <a:rPr lang="en-GB" sz="2000" i="1" dirty="0" err="1"/>
              <a:t>nije</a:t>
            </a:r>
            <a:r>
              <a:rPr lang="en-GB" sz="2000" i="1" dirty="0"/>
              <a:t> </a:t>
            </a:r>
            <a:r>
              <a:rPr lang="en-GB" sz="2000" i="1" dirty="0" err="1"/>
              <a:t>dovela</a:t>
            </a:r>
            <a:r>
              <a:rPr lang="en-GB" sz="2000" i="1" dirty="0"/>
              <a:t> do </a:t>
            </a:r>
            <a:r>
              <a:rPr lang="en-GB" sz="2000" i="1" dirty="0" err="1"/>
              <a:t>značajnijeg</a:t>
            </a:r>
            <a:r>
              <a:rPr lang="en-GB" sz="2000" i="1" dirty="0"/>
              <a:t> </a:t>
            </a:r>
            <a:r>
              <a:rPr lang="en-GB" sz="2000" i="1" dirty="0" err="1"/>
              <a:t>broja</a:t>
            </a:r>
            <a:r>
              <a:rPr lang="en-GB" sz="2000" i="1" dirty="0"/>
              <a:t> </a:t>
            </a:r>
            <a:r>
              <a:rPr lang="en-GB" sz="2000" i="1" dirty="0" err="1"/>
              <a:t>postupaka</a:t>
            </a:r>
            <a:r>
              <a:rPr lang="en-GB" sz="2000" i="1" dirty="0"/>
              <a:t> </a:t>
            </a:r>
            <a:r>
              <a:rPr lang="en-GB" sz="2000" i="1" dirty="0" err="1"/>
              <a:t>medijacije</a:t>
            </a:r>
            <a:r>
              <a:rPr lang="en-GB" i="1" dirty="0"/>
              <a:t>.</a:t>
            </a:r>
          </a:p>
          <a:p>
            <a:pPr marL="685800" lvl="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en-GB" sz="1800" dirty="0" err="1"/>
              <a:t>Itali</a:t>
            </a:r>
            <a:r>
              <a:rPr lang="sr-Latn-ME" sz="1800" dirty="0"/>
              <a:t>janski model je usvojen od 2020.godine</a:t>
            </a:r>
            <a:r>
              <a:rPr lang="en-GB" sz="1800" dirty="0"/>
              <a:t>.</a:t>
            </a:r>
          </a:p>
          <a:p>
            <a:pPr marL="685800" lvl="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sr-Latn-ME" dirty="0"/>
              <a:t>P</a:t>
            </a:r>
            <a:r>
              <a:rPr lang="en-GB" sz="1800" dirty="0" err="1"/>
              <a:t>oslovna</a:t>
            </a:r>
            <a:r>
              <a:rPr lang="en-GB" sz="1800" dirty="0"/>
              <a:t> </a:t>
            </a:r>
            <a:r>
              <a:rPr lang="en-GB" sz="1800" dirty="0" err="1"/>
              <a:t>zajednica</a:t>
            </a:r>
            <a:r>
              <a:rPr lang="en-GB" sz="1800" dirty="0"/>
              <a:t> </a:t>
            </a:r>
            <a:r>
              <a:rPr lang="en-GB" sz="1800" dirty="0" err="1"/>
              <a:t>još</a:t>
            </a:r>
            <a:r>
              <a:rPr lang="en-GB" sz="1800" dirty="0"/>
              <a:t> </a:t>
            </a:r>
            <a:r>
              <a:rPr lang="en-GB" sz="1800" dirty="0" err="1"/>
              <a:t>uvek</a:t>
            </a:r>
            <a:r>
              <a:rPr lang="en-GB" sz="1800" dirty="0"/>
              <a:t> </a:t>
            </a:r>
            <a:r>
              <a:rPr lang="en-GB" sz="1800" dirty="0" err="1"/>
              <a:t>nije</a:t>
            </a:r>
            <a:r>
              <a:rPr lang="en-GB" sz="1800" dirty="0"/>
              <a:t> </a:t>
            </a:r>
            <a:r>
              <a:rPr lang="en-GB" sz="1800" dirty="0" err="1"/>
              <a:t>svesna</a:t>
            </a:r>
            <a:r>
              <a:rPr lang="en-GB" sz="1800" dirty="0"/>
              <a:t> </a:t>
            </a:r>
            <a:r>
              <a:rPr lang="en-GB" sz="1800" dirty="0" err="1"/>
              <a:t>prednosti</a:t>
            </a:r>
            <a:r>
              <a:rPr lang="en-GB" sz="1800" dirty="0"/>
              <a:t> </a:t>
            </a:r>
            <a:r>
              <a:rPr lang="en-GB" sz="1800" dirty="0" err="1"/>
              <a:t>koje</a:t>
            </a:r>
            <a:r>
              <a:rPr lang="en-GB" sz="1800" dirty="0"/>
              <a:t> </a:t>
            </a:r>
            <a:r>
              <a:rPr lang="en-GB" sz="1800" dirty="0" err="1"/>
              <a:t>nudi</a:t>
            </a:r>
            <a:r>
              <a:rPr lang="en-GB" sz="1800" dirty="0"/>
              <a:t> </a:t>
            </a:r>
            <a:r>
              <a:rPr lang="sr-Latn-ME" dirty="0"/>
              <a:t>privredna</a:t>
            </a:r>
            <a:r>
              <a:rPr lang="en-GB" sz="1800" dirty="0"/>
              <a:t> </a:t>
            </a:r>
            <a:r>
              <a:rPr lang="en-GB" sz="1800" dirty="0" err="1"/>
              <a:t>medijacija</a:t>
            </a:r>
            <a:r>
              <a:rPr lang="en-GB" sz="1800" dirty="0"/>
              <a:t>.</a:t>
            </a:r>
          </a:p>
          <a:p>
            <a:pPr marL="685800" lvl="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en-GB" sz="1800" dirty="0"/>
              <a:t>2018</a:t>
            </a:r>
            <a:r>
              <a:rPr lang="sr-Latn-ME" sz="1800" dirty="0"/>
              <a:t>.god Vlada je uvela prvi obavezni sastanak medijacije</a:t>
            </a:r>
            <a:r>
              <a:rPr lang="en-GB" sz="1800" dirty="0"/>
              <a:t>.</a:t>
            </a:r>
          </a:p>
          <a:p>
            <a:pPr marL="685800" lvl="3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sr-Latn-ME" sz="1800" dirty="0"/>
              <a:t> </a:t>
            </a:r>
            <a:r>
              <a:rPr lang="en-GB" sz="1800" dirty="0" err="1"/>
              <a:t>Grčko</a:t>
            </a:r>
            <a:r>
              <a:rPr lang="en-GB" sz="1800" dirty="0"/>
              <a:t> </a:t>
            </a:r>
            <a:r>
              <a:rPr lang="en-GB" sz="1800" dirty="0" err="1"/>
              <a:t>iskustvo</a:t>
            </a:r>
            <a:r>
              <a:rPr lang="en-GB" sz="1800" dirty="0"/>
              <a:t> je </a:t>
            </a:r>
            <a:r>
              <a:rPr lang="en-GB" sz="1800" dirty="0" err="1"/>
              <a:t>dokazalo</a:t>
            </a:r>
            <a:r>
              <a:rPr lang="en-GB" sz="1800" dirty="0"/>
              <a:t> </a:t>
            </a:r>
            <a:r>
              <a:rPr lang="en-GB" sz="1800" dirty="0" err="1"/>
              <a:t>potrebu</a:t>
            </a:r>
            <a:r>
              <a:rPr lang="en-GB" sz="1800" dirty="0"/>
              <a:t> za </a:t>
            </a:r>
            <a:r>
              <a:rPr lang="en-GB" sz="1800" dirty="0" err="1"/>
              <a:t>jakom</a:t>
            </a:r>
            <a:r>
              <a:rPr lang="en-GB" sz="1800" dirty="0"/>
              <a:t> </a:t>
            </a:r>
            <a:r>
              <a:rPr lang="en-GB" sz="1800" dirty="0" err="1"/>
              <a:t>političkom</a:t>
            </a:r>
            <a:r>
              <a:rPr lang="en-GB" sz="1800" dirty="0"/>
              <a:t> </a:t>
            </a:r>
            <a:r>
              <a:rPr lang="en-GB" sz="1800" dirty="0" err="1"/>
              <a:t>voljom</a:t>
            </a:r>
            <a:r>
              <a:rPr lang="en-GB" sz="1800" dirty="0"/>
              <a:t> za </a:t>
            </a:r>
            <a:r>
              <a:rPr lang="en-GB" sz="1800" dirty="0" err="1"/>
              <a:t>promenom</a:t>
            </a:r>
            <a:r>
              <a:rPr lang="en-GB" sz="1800" dirty="0"/>
              <a:t> </a:t>
            </a:r>
            <a:r>
              <a:rPr lang="en-GB" sz="1800" dirty="0" err="1"/>
              <a:t>postojećeg</a:t>
            </a:r>
            <a:r>
              <a:rPr lang="en-GB" sz="1800" dirty="0"/>
              <a:t> </a:t>
            </a:r>
            <a:r>
              <a:rPr lang="en-GB" sz="1800" dirty="0" err="1"/>
              <a:t>uređenja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savladavanje</a:t>
            </a:r>
            <a:r>
              <a:rPr lang="en-GB" sz="1800" dirty="0"/>
              <a:t> </a:t>
            </a:r>
            <a:r>
              <a:rPr lang="en-GB" sz="1800" dirty="0" err="1"/>
              <a:t>raznih</a:t>
            </a:r>
            <a:r>
              <a:rPr lang="en-GB" sz="1800" dirty="0"/>
              <a:t> </a:t>
            </a:r>
            <a:r>
              <a:rPr lang="en-GB" sz="1800" dirty="0" err="1"/>
              <a:t>prepreka</a:t>
            </a:r>
            <a:r>
              <a:rPr lang="en-GB" sz="1800" dirty="0"/>
              <a:t> za </a:t>
            </a:r>
            <a:r>
              <a:rPr lang="en-GB" sz="1800" dirty="0" err="1"/>
              <a:t>efikasno</a:t>
            </a:r>
            <a:r>
              <a:rPr lang="en-GB" sz="1800" dirty="0"/>
              <a:t> </a:t>
            </a:r>
            <a:r>
              <a:rPr lang="en-GB" sz="1800" dirty="0" err="1"/>
              <a:t>povećanje</a:t>
            </a:r>
            <a:r>
              <a:rPr lang="en-GB" sz="1800" dirty="0"/>
              <a:t> </a:t>
            </a:r>
            <a:r>
              <a:rPr lang="en-GB" sz="1800" dirty="0" err="1"/>
              <a:t>mogućnosti</a:t>
            </a:r>
            <a:r>
              <a:rPr lang="en-GB" sz="1800" dirty="0"/>
              <a:t> </a:t>
            </a:r>
            <a:r>
              <a:rPr lang="en-GB" sz="1800" dirty="0" err="1"/>
              <a:t>odabira</a:t>
            </a:r>
            <a:r>
              <a:rPr lang="en-GB" sz="1800" dirty="0"/>
              <a:t> </a:t>
            </a:r>
            <a:r>
              <a:rPr lang="en-GB" sz="1800" dirty="0" err="1"/>
              <a:t>medijacije</a:t>
            </a:r>
            <a:r>
              <a:rPr lang="en-GB" sz="1800" dirty="0"/>
              <a:t>.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5FEE34-F0D1-4683-B7F6-DFE81991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8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32EB23-7E6A-844A-8E02-B9845210448A}"/>
              </a:ext>
            </a:extLst>
          </p:cNvPr>
          <p:cNvSpPr txBox="1"/>
          <p:nvPr/>
        </p:nvSpPr>
        <p:spPr>
          <a:xfrm>
            <a:off x="459681" y="260144"/>
            <a:ext cx="8543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>
                <a:solidFill>
                  <a:srgbClr val="00539B"/>
                </a:solidFill>
                <a:latin typeface="Georgia" panose="02040502050405020303" pitchFamily="18" charset="0"/>
                <a:ea typeface="Verdana" panose="020B0604030504040204" pitchFamily="34" charset="0"/>
              </a:rPr>
              <a:t>Analiza pojedinačnih zemalja</a:t>
            </a:r>
            <a:endParaRPr lang="en-US" sz="3200" dirty="0">
              <a:solidFill>
                <a:srgbClr val="00539B"/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0CD9F3-5FDA-474F-A788-436D234E556C}"/>
              </a:ext>
            </a:extLst>
          </p:cNvPr>
          <p:cNvSpPr txBox="1"/>
          <p:nvPr/>
        </p:nvSpPr>
        <p:spPr>
          <a:xfrm>
            <a:off x="0" y="1107831"/>
            <a:ext cx="9003323" cy="4853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AE9E"/>
                </a:solidFill>
              </a:rPr>
              <a:t>Ital</a:t>
            </a:r>
            <a:r>
              <a:rPr lang="sr-Latn-ME" sz="2000" b="1" dirty="0">
                <a:solidFill>
                  <a:srgbClr val="00AE9E"/>
                </a:solidFill>
              </a:rPr>
              <a:t>ija</a:t>
            </a:r>
            <a:r>
              <a:rPr lang="en-GB" sz="2000" dirty="0"/>
              <a:t> –  </a:t>
            </a:r>
            <a:r>
              <a:rPr lang="en-GB" sz="2000" i="1" dirty="0" err="1"/>
              <a:t>Posebna</a:t>
            </a:r>
            <a:r>
              <a:rPr lang="en-GB" sz="2000" i="1" dirty="0"/>
              <a:t> </a:t>
            </a:r>
            <a:r>
              <a:rPr lang="en-GB" sz="2000" i="1" dirty="0" err="1"/>
              <a:t>kancelarija</a:t>
            </a:r>
            <a:r>
              <a:rPr lang="en-GB" sz="2000" i="1" dirty="0"/>
              <a:t> pod </a:t>
            </a:r>
            <a:r>
              <a:rPr lang="en-GB" sz="2000" i="1" dirty="0" err="1"/>
              <a:t>okriljem</a:t>
            </a:r>
            <a:r>
              <a:rPr lang="en-GB" sz="2000" i="1" dirty="0"/>
              <a:t> </a:t>
            </a:r>
            <a:r>
              <a:rPr lang="en-GB" sz="2000" i="1" dirty="0" err="1"/>
              <a:t>ministra</a:t>
            </a:r>
            <a:r>
              <a:rPr lang="en-GB" sz="2000" i="1" dirty="0"/>
              <a:t> </a:t>
            </a:r>
            <a:r>
              <a:rPr lang="en-GB" sz="2000" i="1" dirty="0" err="1"/>
              <a:t>pravde</a:t>
            </a:r>
            <a:r>
              <a:rPr lang="en-GB" sz="2000" i="1" dirty="0"/>
              <a:t> je </a:t>
            </a:r>
            <a:r>
              <a:rPr lang="en-GB" sz="2000" i="1" dirty="0" err="1"/>
              <a:t>bila</a:t>
            </a:r>
            <a:r>
              <a:rPr lang="en-GB" sz="2000" i="1" dirty="0"/>
              <a:t> </a:t>
            </a:r>
            <a:r>
              <a:rPr lang="en-GB" sz="2000" i="1" dirty="0" err="1"/>
              <a:t>glavni</a:t>
            </a:r>
            <a:r>
              <a:rPr lang="en-GB" sz="2000" i="1" dirty="0"/>
              <a:t> </a:t>
            </a:r>
            <a:r>
              <a:rPr lang="en-GB" sz="2000" i="1" dirty="0" err="1"/>
              <a:t>pokretač</a:t>
            </a:r>
            <a:r>
              <a:rPr lang="en-GB" sz="2000" i="1" dirty="0"/>
              <a:t> </a:t>
            </a:r>
            <a:r>
              <a:rPr lang="en-GB" sz="2000" i="1" dirty="0" err="1"/>
              <a:t>uvođenja</a:t>
            </a:r>
            <a:r>
              <a:rPr lang="en-GB" sz="2000" i="1" dirty="0"/>
              <a:t> </a:t>
            </a:r>
            <a:r>
              <a:rPr lang="en-GB" sz="2000" i="1" dirty="0" err="1"/>
              <a:t>medijacije</a:t>
            </a:r>
            <a:r>
              <a:rPr lang="en-GB" sz="2000" i="1" dirty="0"/>
              <a:t> u </a:t>
            </a:r>
            <a:r>
              <a:rPr lang="en-GB" sz="2000" i="1" dirty="0" err="1"/>
              <a:t>Italiji</a:t>
            </a:r>
            <a:r>
              <a:rPr lang="en-GB" sz="2000" i="1" dirty="0"/>
              <a:t>.</a:t>
            </a:r>
            <a:r>
              <a:rPr lang="en-GB" sz="1700" i="1" dirty="0"/>
              <a:t>.</a:t>
            </a:r>
          </a:p>
          <a:p>
            <a:pPr marL="809625" lvl="3" indent="-228600">
              <a:buFont typeface="Arial" panose="020B0604020202020204" pitchFamily="34" charset="0"/>
              <a:buChar char="•"/>
            </a:pPr>
            <a:r>
              <a:rPr lang="en-GB" sz="1700" dirty="0" err="1"/>
              <a:t>Impres</a:t>
            </a:r>
            <a:r>
              <a:rPr lang="sr-Latn-ME" sz="1700" dirty="0"/>
              <a:t>ivan broj predmeta medijacije</a:t>
            </a:r>
            <a:r>
              <a:rPr lang="en-GB" sz="1700" dirty="0"/>
              <a:t>;</a:t>
            </a:r>
          </a:p>
          <a:p>
            <a:pPr marL="809625" lvl="3" indent="-228600">
              <a:buFont typeface="Arial" panose="020B0604020202020204" pitchFamily="34" charset="0"/>
              <a:buChar char="•"/>
            </a:pPr>
            <a:r>
              <a:rPr lang="sr-Latn-ME" sz="1700" dirty="0"/>
              <a:t>O</a:t>
            </a:r>
            <a:r>
              <a:rPr lang="it-IT" sz="1700" dirty="0"/>
              <a:t>bavezni prvi sastanak o medijaciji je i dalje najčešća vrsta odabira medijacije.</a:t>
            </a:r>
          </a:p>
          <a:p>
            <a:pPr marL="809625" lvl="3" indent="-228600">
              <a:buFont typeface="Arial" panose="020B0604020202020204" pitchFamily="34" charset="0"/>
              <a:buChar char="•"/>
            </a:pPr>
            <a:r>
              <a:rPr lang="it-IT" sz="1700" dirty="0"/>
              <a:t>Efikasnost korišćenja akreditovanih javnih i privatnih pružalaca usluga medijacije izvan sudova.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endParaRPr lang="it-IT" sz="1700" dirty="0"/>
          </a:p>
          <a:p>
            <a:pPr marL="285750" indent="-285750">
              <a:buClr>
                <a:srgbClr val="4472C4"/>
              </a:buClr>
              <a:buFont typeface="Wingdings" panose="05000000000000000000" pitchFamily="2" charset="2"/>
              <a:buChar char="Ø"/>
            </a:pPr>
            <a:r>
              <a:rPr lang="en-GB" sz="2000" b="1" dirty="0" err="1">
                <a:solidFill>
                  <a:srgbClr val="00AE9E"/>
                </a:solidFill>
              </a:rPr>
              <a:t>Singap</a:t>
            </a:r>
            <a:r>
              <a:rPr lang="sr-Latn-ME" sz="2000" b="1" dirty="0">
                <a:solidFill>
                  <a:srgbClr val="00AE9E"/>
                </a:solidFill>
              </a:rPr>
              <a:t>u</a:t>
            </a:r>
            <a:r>
              <a:rPr lang="en-GB" sz="2000" b="1" dirty="0">
                <a:solidFill>
                  <a:srgbClr val="00AE9E"/>
                </a:solidFill>
              </a:rPr>
              <a:t>r</a:t>
            </a: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– 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Kao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što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je to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slučaj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i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u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sličnim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jurisdikcijama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običajnim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pravom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sudska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vlast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je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glavni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pokretač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medijacije</a:t>
            </a:r>
            <a:r>
              <a:rPr lang="en-GB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u </a:t>
            </a:r>
            <a:r>
              <a:rPr lang="en-GB" sz="20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Singapuru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</a:p>
          <a:p>
            <a:pPr marL="1038225" lvl="3" indent="-285750">
              <a:buFont typeface="Arial" panose="020B0604020202020204" pitchFamily="34" charset="0"/>
              <a:buChar char="•"/>
            </a:pP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Nekoliko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odabranih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pružalaca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usluga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medijacije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uživaju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poverenje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korisnika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i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advokata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1038225" lvl="3" indent="-285750">
              <a:buFont typeface="Arial" panose="020B0604020202020204" pitchFamily="34" charset="0"/>
              <a:buChar char="•"/>
            </a:pP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Singapurska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konvencija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o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medijaciji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je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doprinela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daljoj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promociji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odabira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medijacije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kod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rešavanja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sporova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u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Singapuru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b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it-IT" sz="1700" dirty="0"/>
          </a:p>
          <a:p>
            <a:pPr marL="285750" indent="-285750">
              <a:buClr>
                <a:srgbClr val="4472C4"/>
              </a:buClr>
              <a:buFont typeface="Wingdings" panose="05000000000000000000" pitchFamily="2" charset="2"/>
              <a:buChar char="Ø"/>
            </a:pPr>
            <a:r>
              <a:rPr lang="sr-Latn-ME" sz="2000" b="1" dirty="0">
                <a:solidFill>
                  <a:srgbClr val="00AE9E"/>
                </a:solidFill>
              </a:rPr>
              <a:t>Holandija</a:t>
            </a:r>
            <a:r>
              <a:rPr lang="en-GB" sz="2000" b="1" dirty="0">
                <a:solidFill>
                  <a:srgbClr val="00AE9E"/>
                </a:solidFill>
              </a:rPr>
              <a:t> </a:t>
            </a:r>
            <a:r>
              <a:rPr lang="en-GB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</a:t>
            </a:r>
            <a:r>
              <a:rPr lang="pl-PL" sz="20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Medijaciji je potreban zakonodavni podsticaj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1038225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Potvrđen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je „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paradoks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medijacije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“: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kompanije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vole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medijaciju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ali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je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retko</a:t>
            </a:r>
            <a:r>
              <a:rPr lang="en-GB" sz="17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sz="17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koriste</a:t>
            </a:r>
            <a:endParaRPr lang="en-GB" sz="1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56A6B-49D1-42BE-A00F-1A9B1C3B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266" y="6177477"/>
            <a:ext cx="2760133" cy="61279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5A7C58-345A-41C4-BF3C-F2CAED164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46AC-2123-8343-9436-87D90C97B9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32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d45786f-a737-4735-8af6-df12fb6939a2" origin="userSelected"/>
</file>

<file path=customXml/itemProps1.xml><?xml version="1.0" encoding="utf-8"?>
<ds:datastoreItem xmlns:ds="http://schemas.openxmlformats.org/officeDocument/2006/customXml" ds:itemID="{CD7D81C6-8351-4632-803A-E7D2C2DE75DD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2577</TotalTime>
  <Words>3263</Words>
  <Application>Microsoft Office PowerPoint</Application>
  <PresentationFormat>On-screen Show (4:3)</PresentationFormat>
  <Paragraphs>400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Franklin Gothic Book</vt:lpstr>
      <vt:lpstr>Georgia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Broj suđenja u odnosu na  medijaciju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keywords>[EBRD]</cp:keywords>
  <cp:lastModifiedBy>Nina</cp:lastModifiedBy>
  <cp:revision>86</cp:revision>
  <dcterms:created xsi:type="dcterms:W3CDTF">2021-06-08T15:47:22Z</dcterms:created>
  <dcterms:modified xsi:type="dcterms:W3CDTF">2021-11-17T07:22:28Z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3489f51e-5892-4fd7-9aa8-5adcf511a77b</vt:lpwstr>
  </property>
  <property fmtid="{D5CDD505-2E9C-101B-9397-08002B2CF9AE}" pid="3" name="bjDocumentSecurityLabel">
    <vt:lpwstr>This item has no classification</vt:lpwstr>
  </property>
  <property fmtid="{D5CDD505-2E9C-101B-9397-08002B2CF9AE}" pid="4" name="bjSaver">
    <vt:lpwstr>wsDFb1yFYuCbRUvUQeBbMMbfgtnQAUC9</vt:lpwstr>
  </property>
</Properties>
</file>